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22"/>
  </p:notesMasterIdLst>
  <p:sldIdLst>
    <p:sldId id="257" r:id="rId2"/>
    <p:sldId id="341" r:id="rId3"/>
    <p:sldId id="331" r:id="rId4"/>
    <p:sldId id="332" r:id="rId5"/>
    <p:sldId id="313" r:id="rId6"/>
    <p:sldId id="333" r:id="rId7"/>
    <p:sldId id="334" r:id="rId8"/>
    <p:sldId id="337" r:id="rId9"/>
    <p:sldId id="335" r:id="rId10"/>
    <p:sldId id="336" r:id="rId11"/>
    <p:sldId id="320" r:id="rId12"/>
    <p:sldId id="321" r:id="rId13"/>
    <p:sldId id="322" r:id="rId14"/>
    <p:sldId id="343" r:id="rId15"/>
    <p:sldId id="345" r:id="rId16"/>
    <p:sldId id="323" r:id="rId17"/>
    <p:sldId id="314" r:id="rId18"/>
    <p:sldId id="340" r:id="rId19"/>
    <p:sldId id="338" r:id="rId20"/>
    <p:sldId id="339" r:id="rId21"/>
  </p:sldIdLst>
  <p:sldSz cx="9906000" cy="6858000" type="A4"/>
  <p:notesSz cx="6669088" cy="9928225"/>
  <p:defaultTextStyle>
    <a:defPPr>
      <a:defRPr lang="ru-RU"/>
    </a:defPPr>
    <a:lvl1pPr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74491" indent="-17457"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53744" indent="-39674"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432995" indent="-61891"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910660" indent="-82520"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5176" algn="l" defTabSz="9140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2211" algn="l" defTabSz="9140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199246" algn="l" defTabSz="9140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6281" algn="l" defTabSz="9140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799" userDrawn="1">
          <p15:clr>
            <a:srgbClr val="A4A3A4"/>
          </p15:clr>
        </p15:guide>
        <p15:guide id="2" orient="horz" pos="4169">
          <p15:clr>
            <a:srgbClr val="A4A3A4"/>
          </p15:clr>
        </p15:guide>
        <p15:guide id="3" pos="6033">
          <p15:clr>
            <a:srgbClr val="A4A3A4"/>
          </p15:clr>
        </p15:guide>
        <p15:guide id="4" pos="20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0000FF"/>
    <a:srgbClr val="372929"/>
    <a:srgbClr val="FFFF00"/>
    <a:srgbClr val="2323E3"/>
    <a:srgbClr val="FFCC00"/>
    <a:srgbClr val="9966FF"/>
    <a:srgbClr val="9933FF"/>
    <a:srgbClr val="FFFF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2069" autoAdjust="0"/>
    <p:restoredTop sz="98243" autoAdjust="0"/>
  </p:normalViewPr>
  <p:slideViewPr>
    <p:cSldViewPr>
      <p:cViewPr varScale="1">
        <p:scale>
          <a:sx n="113" d="100"/>
          <a:sy n="113" d="100"/>
        </p:scale>
        <p:origin x="-1404" y="-96"/>
      </p:cViewPr>
      <p:guideLst>
        <p:guide orient="horz" pos="799"/>
        <p:guide orient="horz" pos="4169"/>
        <p:guide pos="6033"/>
        <p:guide pos="2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8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6663" y="0"/>
            <a:ext cx="28908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1CC82E2D-4658-41F8-ABE9-8A2826C31470}" type="datetimeFigureOut">
              <a:rPr lang="ru-RU"/>
              <a:pPr>
                <a:defRPr/>
              </a:pPr>
              <a:t>28.12.2017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47700" y="746125"/>
            <a:ext cx="5373688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750" y="4716463"/>
            <a:ext cx="5335588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90838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6663" y="9429750"/>
            <a:ext cx="2890837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A6D4363F-C2AB-4700-B718-DED958BF2C0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4913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74491"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53744"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432995"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910660"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393100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871722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50342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28961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10419099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2379670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498014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598" y="4716463"/>
            <a:ext cx="5335893" cy="4468812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598" y="4716463"/>
            <a:ext cx="5335893" cy="4468812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2416270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199" y="1371600"/>
            <a:ext cx="89154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BC0B4F-F0F5-46FB-A1DB-E3366F05E8ED}" type="datetimeFigureOut">
              <a:rPr lang="ru-RU" smtClean="0"/>
              <a:pPr>
                <a:defRPr/>
              </a:pPr>
              <a:t>28.12.2017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E3415E-FC6B-4251-99FC-83BA930520A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485900" y="3331698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35B964-F64A-438E-A1B0-F3AFE00FF2B6}" type="datetimeFigureOut">
              <a:rPr lang="ru-RU" smtClean="0"/>
              <a:pPr>
                <a:defRPr/>
              </a:pPr>
              <a:t>28.12.2017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33DB87-6A2A-4746-8A19-462B625C3D0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AF3EA4-16B8-4455-A454-6F7DBAE6B0B4}" type="datetimeFigureOut">
              <a:rPr lang="ru-RU" smtClean="0"/>
              <a:pPr>
                <a:defRPr/>
              </a:pPr>
              <a:t>28.12.2017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AC5708-8673-4824-853F-F4BDEB53FAD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724053-5ACC-42FB-B2E2-A8C775755C88}" type="datetimeFigureOut">
              <a:rPr lang="ru-RU" smtClean="0"/>
              <a:pPr>
                <a:defRPr/>
              </a:pPr>
              <a:t>28.12.2017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E9059B-9587-4611-B8A8-F1B9A7BBEC5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3550" y="609600"/>
            <a:ext cx="767715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33550" y="2507786"/>
            <a:ext cx="767715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7C6AF2-850F-447B-8A3B-77172E7F812A}" type="datetimeFigureOut">
              <a:rPr lang="ru-RU" smtClean="0"/>
              <a:pPr>
                <a:defRPr/>
              </a:pPr>
              <a:t>28.12.2017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585200" y="6416676"/>
            <a:ext cx="825500" cy="365125"/>
          </a:xfrm>
        </p:spPr>
        <p:txBody>
          <a:bodyPr/>
          <a:lstStyle/>
          <a:p>
            <a:pPr>
              <a:defRPr/>
            </a:pPr>
            <a:fld id="{6B09B3F1-C37A-4749-8222-454B9620B67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6A4BC56-3B82-479C-88AB-C2494DD562D6}" type="datetimeFigureOut">
              <a:rPr lang="ru-RU" smtClean="0"/>
              <a:pPr>
                <a:defRPr/>
              </a:pPr>
              <a:t>28.12.2017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B2578A-2E97-4D9E-BE80-A78DF2799E6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89154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032111" y="1535113"/>
            <a:ext cx="4378590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95300" y="2362201"/>
            <a:ext cx="4376870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362201"/>
            <a:ext cx="4378590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203F0D-6D1F-4ED3-A9D5-B14B34504120}" type="datetimeFigureOut">
              <a:rPr lang="ru-RU" smtClean="0"/>
              <a:pPr>
                <a:defRPr/>
              </a:pPr>
              <a:t>28.12.2017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8800F8-48E7-4D47-8152-8EFA04C028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5F70AE-FBC3-4C8C-829F-A8FC783D1B9F}" type="datetimeFigureOut">
              <a:rPr lang="ru-RU" smtClean="0"/>
              <a:pPr>
                <a:defRPr/>
              </a:pPr>
              <a:t>28.12.2017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44C1E3-B5D0-45ED-8F9B-52C7DED4DD4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427C21-65EE-4151-9AA4-C643AF5231C2}" type="datetimeFigureOut">
              <a:rPr lang="ru-RU" smtClean="0"/>
              <a:pPr>
                <a:defRPr/>
              </a:pPr>
              <a:t>28.12.2017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F9B30B-A258-4BFA-9EA2-75040E46D0A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5300" y="1524001"/>
            <a:ext cx="3259006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66624C5-DD96-41EF-8EA7-D39A54EEBC6B}" type="datetimeFigureOut">
              <a:rPr lang="ru-RU" smtClean="0"/>
              <a:pPr>
                <a:defRPr/>
              </a:pPr>
              <a:t>28.12.2017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4EC2F1-18D9-40F2-8D7C-15E2E2F23FF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609600"/>
            <a:ext cx="59436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81200" y="1831975"/>
            <a:ext cx="59436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81200" y="1166787"/>
            <a:ext cx="59436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E275A1-2263-4562-9F8E-7DD5139042BC}" type="datetimeFigureOut">
              <a:rPr lang="ru-RU" smtClean="0"/>
              <a:pPr>
                <a:defRPr/>
              </a:pPr>
              <a:t>28.12.2017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D78BB7-C1B2-45BA-BFFF-9EF760058BE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89154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95300" y="6416676"/>
            <a:ext cx="23114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5BC6AF7F-8B23-4216-947A-AFEADD42EA87}" type="datetimeFigureOut">
              <a:rPr lang="ru-RU" smtClean="0"/>
              <a:pPr>
                <a:defRPr/>
              </a:pPr>
              <a:t>28.12.2017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384550" y="6416676"/>
            <a:ext cx="31369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585200" y="6416676"/>
            <a:ext cx="8255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C14BBEB1-D343-4996-AB0C-DCE6FB9C3A6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заставка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Заголовок 4"/>
          <p:cNvSpPr txBox="1">
            <a:spLocks/>
          </p:cNvSpPr>
          <p:nvPr/>
        </p:nvSpPr>
        <p:spPr bwMode="auto">
          <a:xfrm>
            <a:off x="0" y="6524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3" tIns="47857" rIns="95713" bIns="47857" anchor="ctr"/>
          <a:lstStyle>
            <a:lvl1pPr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ПАСПОРТ ОБЪЕКТА</a:t>
            </a:r>
          </a:p>
          <a:p>
            <a:pPr algn="ctr" eaLnBrk="1" hangingPunct="1">
              <a:defRPr/>
            </a:pP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МИНИСТЕРСТВА ОБРАЗОВАНИЯ РД</a:t>
            </a:r>
          </a:p>
          <a:p>
            <a:pPr algn="ctr" eaLnBrk="1" hangingPunct="1">
              <a:defRPr/>
            </a:pP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МКОУ «Тотурбийкалинская СОШ им. </a:t>
            </a:r>
            <a:r>
              <a:rPr lang="ru-RU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А.К.Кабардиева</a:t>
            </a: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с.Тотурбийкала</a:t>
            </a: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>
              <a:defRPr/>
            </a:pP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368024 РД Хасавюртовский район с. Тотурбийкала </a:t>
            </a:r>
            <a:endParaRPr lang="ru-R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0" y="5528671"/>
            <a:ext cx="357251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за отработку:</a:t>
            </a:r>
          </a:p>
          <a:p>
            <a:pPr eaLnBrk="1" hangingPunct="1"/>
            <a:r>
              <a:rPr lang="ru-RU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Гереев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Абдулхан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Загирович________</a:t>
            </a:r>
            <a:endPara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</a:t>
            </a:r>
          </a:p>
          <a:p>
            <a:pPr eaLnBrk="1" hangingPunct="1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.: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 928552-76-61 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4095744" y="3929066"/>
            <a:ext cx="2643206" cy="85725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095744" y="2857496"/>
            <a:ext cx="857256" cy="107157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/>
              <a:t>Паспорт объекта министерства образования РД</a:t>
            </a:r>
            <a:br>
              <a:rPr lang="ru-RU" sz="2000" dirty="0" smtClean="0"/>
            </a:br>
            <a:r>
              <a:rPr lang="ru-RU" sz="2000" dirty="0" smtClean="0"/>
              <a:t>МКОУ «Тотурбийкалинская СОШ </a:t>
            </a:r>
            <a:r>
              <a:rPr lang="ru-RU" sz="2000" dirty="0" err="1" smtClean="0"/>
              <a:t>им.Кабардиева</a:t>
            </a:r>
            <a:r>
              <a:rPr lang="ru-RU" sz="2000" dirty="0" smtClean="0"/>
              <a:t> А.К. </a:t>
            </a:r>
            <a:r>
              <a:rPr lang="ru-RU" sz="2000" dirty="0" err="1" smtClean="0"/>
              <a:t>с.Тотурбийкала</a:t>
            </a:r>
            <a:r>
              <a:rPr lang="ru-RU" sz="2000" dirty="0" smtClean="0"/>
              <a:t>»</a:t>
            </a:r>
            <a:br>
              <a:rPr lang="ru-RU" sz="2000" dirty="0" smtClean="0"/>
            </a:br>
            <a:r>
              <a:rPr lang="ru-RU" sz="2000" dirty="0" smtClean="0"/>
              <a:t>(план чердака объекта)</a:t>
            </a:r>
            <a:endParaRPr lang="ru-RU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7024701" y="1857364"/>
            <a:ext cx="264320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Обработка деревянных конструкций чердачного помещения учебного корпуса №2  не произведена в связи с отсутствием финансовых средств. Учебный корпус №1 относится к 4-ой СО</a:t>
            </a:r>
            <a:r>
              <a:rPr lang="en-US" sz="20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4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809596" y="1857364"/>
            <a:ext cx="1214446" cy="3071834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6" name="Равнобедренный треугольник 45"/>
          <p:cNvSpPr/>
          <p:nvPr/>
        </p:nvSpPr>
        <p:spPr>
          <a:xfrm>
            <a:off x="809596" y="4286256"/>
            <a:ext cx="1214446" cy="64294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Равнобедренный треугольник 47"/>
          <p:cNvSpPr/>
          <p:nvPr/>
        </p:nvSpPr>
        <p:spPr>
          <a:xfrm rot="10800000">
            <a:off x="809596" y="1857364"/>
            <a:ext cx="1214446" cy="64294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2" name="Прямая соединительная линия 51"/>
          <p:cNvCxnSpPr>
            <a:stCxn id="48" idx="0"/>
            <a:endCxn id="46" idx="0"/>
          </p:cNvCxnSpPr>
          <p:nvPr/>
        </p:nvCxnSpPr>
        <p:spPr>
          <a:xfrm rot="5400000">
            <a:off x="523844" y="3393281"/>
            <a:ext cx="178595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4" name="Прямоугольник 53"/>
          <p:cNvSpPr/>
          <p:nvPr/>
        </p:nvSpPr>
        <p:spPr>
          <a:xfrm>
            <a:off x="2024042" y="2428868"/>
            <a:ext cx="857256" cy="1928826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ln>
                <a:solidFill>
                  <a:schemeClr val="tx1">
                    <a:lumMod val="95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56" name="Равнобедренный треугольник 55"/>
          <p:cNvSpPr/>
          <p:nvPr/>
        </p:nvSpPr>
        <p:spPr>
          <a:xfrm rot="5400000">
            <a:off x="1952604" y="2500306"/>
            <a:ext cx="357190" cy="21431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Равнобедренный треугольник 56"/>
          <p:cNvSpPr/>
          <p:nvPr/>
        </p:nvSpPr>
        <p:spPr>
          <a:xfrm rot="16200000">
            <a:off x="2604512" y="2505536"/>
            <a:ext cx="357190" cy="21431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Равнобедренный треугольник 57"/>
          <p:cNvSpPr/>
          <p:nvPr/>
        </p:nvSpPr>
        <p:spPr>
          <a:xfrm rot="5400000">
            <a:off x="1952604" y="4071942"/>
            <a:ext cx="357190" cy="21431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Равнобедренный треугольник 58"/>
          <p:cNvSpPr/>
          <p:nvPr/>
        </p:nvSpPr>
        <p:spPr>
          <a:xfrm rot="16200000">
            <a:off x="2595546" y="4071942"/>
            <a:ext cx="357190" cy="21431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1" name="Прямая соединительная линия 60"/>
          <p:cNvCxnSpPr>
            <a:stCxn id="56" idx="0"/>
            <a:endCxn id="57" idx="0"/>
          </p:cNvCxnSpPr>
          <p:nvPr/>
        </p:nvCxnSpPr>
        <p:spPr>
          <a:xfrm>
            <a:off x="2238356" y="2607463"/>
            <a:ext cx="437594" cy="523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>
            <a:stCxn id="58" idx="0"/>
            <a:endCxn id="59" idx="0"/>
          </p:cNvCxnSpPr>
          <p:nvPr/>
        </p:nvCxnSpPr>
        <p:spPr>
          <a:xfrm>
            <a:off x="2238356" y="4179099"/>
            <a:ext cx="42862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>
            <a:stCxn id="58" idx="2"/>
          </p:cNvCxnSpPr>
          <p:nvPr/>
        </p:nvCxnSpPr>
        <p:spPr>
          <a:xfrm rot="10800000" flipH="1">
            <a:off x="2024042" y="4000504"/>
            <a:ext cx="78581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>
            <a:stCxn id="56" idx="4"/>
          </p:cNvCxnSpPr>
          <p:nvPr/>
        </p:nvCxnSpPr>
        <p:spPr>
          <a:xfrm rot="10800000" flipH="1">
            <a:off x="2024042" y="2786058"/>
            <a:ext cx="857256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4" name="Прямоугольник 73"/>
          <p:cNvSpPr/>
          <p:nvPr/>
        </p:nvSpPr>
        <p:spPr>
          <a:xfrm>
            <a:off x="2881298" y="2786058"/>
            <a:ext cx="857256" cy="214314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Равнобедренный треугольник 75"/>
          <p:cNvSpPr/>
          <p:nvPr/>
        </p:nvSpPr>
        <p:spPr>
          <a:xfrm rot="10800000">
            <a:off x="2881298" y="2786058"/>
            <a:ext cx="857256" cy="50006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Равнобедренный треугольник 77"/>
          <p:cNvSpPr/>
          <p:nvPr/>
        </p:nvSpPr>
        <p:spPr>
          <a:xfrm>
            <a:off x="2881298" y="4429132"/>
            <a:ext cx="857256" cy="50006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2" name="Прямая соединительная линия 81"/>
          <p:cNvCxnSpPr>
            <a:stCxn id="76" idx="0"/>
          </p:cNvCxnSpPr>
          <p:nvPr/>
        </p:nvCxnSpPr>
        <p:spPr>
          <a:xfrm rot="5400000">
            <a:off x="2738422" y="3857628"/>
            <a:ext cx="114300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5881694" y="2857496"/>
            <a:ext cx="857256" cy="107157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Равнобедренный треугольник 23"/>
          <p:cNvSpPr/>
          <p:nvPr/>
        </p:nvSpPr>
        <p:spPr>
          <a:xfrm rot="10800000">
            <a:off x="4095744" y="2857496"/>
            <a:ext cx="857256" cy="21431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Равнобедренный треугольник 24"/>
          <p:cNvSpPr/>
          <p:nvPr/>
        </p:nvSpPr>
        <p:spPr>
          <a:xfrm rot="10800000" flipV="1">
            <a:off x="4095744" y="3714752"/>
            <a:ext cx="857256" cy="21431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Равнобедренный треугольник 25"/>
          <p:cNvSpPr/>
          <p:nvPr/>
        </p:nvSpPr>
        <p:spPr>
          <a:xfrm rot="10800000" flipV="1">
            <a:off x="5881694" y="3714752"/>
            <a:ext cx="857256" cy="21431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Равнобедренный треугольник 26"/>
          <p:cNvSpPr/>
          <p:nvPr/>
        </p:nvSpPr>
        <p:spPr>
          <a:xfrm flipV="1">
            <a:off x="5881694" y="2857496"/>
            <a:ext cx="857256" cy="21431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Равнобедренный треугольник 27"/>
          <p:cNvSpPr/>
          <p:nvPr/>
        </p:nvSpPr>
        <p:spPr>
          <a:xfrm rot="16200000" flipV="1">
            <a:off x="3774273" y="4250537"/>
            <a:ext cx="857256" cy="21431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Равнобедренный треугольник 28"/>
          <p:cNvSpPr/>
          <p:nvPr/>
        </p:nvSpPr>
        <p:spPr>
          <a:xfrm rot="5400000" flipV="1">
            <a:off x="6203165" y="4250537"/>
            <a:ext cx="857256" cy="21431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единительная линия 30"/>
          <p:cNvCxnSpPr>
            <a:stCxn id="24" idx="0"/>
          </p:cNvCxnSpPr>
          <p:nvPr/>
        </p:nvCxnSpPr>
        <p:spPr>
          <a:xfrm rot="5400000">
            <a:off x="4202901" y="3393281"/>
            <a:ext cx="642942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stCxn id="27" idx="0"/>
          </p:cNvCxnSpPr>
          <p:nvPr/>
        </p:nvCxnSpPr>
        <p:spPr>
          <a:xfrm rot="5400000">
            <a:off x="5988851" y="3393281"/>
            <a:ext cx="642942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>
            <a:stCxn id="28" idx="0"/>
            <a:endCxn id="29" idx="0"/>
          </p:cNvCxnSpPr>
          <p:nvPr/>
        </p:nvCxnSpPr>
        <p:spPr>
          <a:xfrm>
            <a:off x="4310058" y="4357694"/>
            <a:ext cx="221457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plus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63" name="Group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10311920"/>
              </p:ext>
            </p:extLst>
          </p:nvPr>
        </p:nvGraphicFramePr>
        <p:xfrm>
          <a:off x="93666" y="998540"/>
          <a:ext cx="9720263" cy="7057367"/>
        </p:xfrm>
        <a:graphic>
          <a:graphicData uri="http://schemas.openxmlformats.org/drawingml/2006/table">
            <a:tbl>
              <a:tblPr/>
              <a:tblGrid>
                <a:gridCol w="610865"/>
                <a:gridCol w="5692928"/>
                <a:gridCol w="3416470"/>
              </a:tblGrid>
              <a:tr h="6343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060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здания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060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огнестойкости здания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2-3 степень огнестойкости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77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находящихся людей в здании: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дневное время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 тех персонал – 65ч.</a:t>
                      </a:r>
                    </a:p>
                    <a:p>
                      <a:pPr marL="2286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Уч-ся – 454 ч.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5732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и конструктивные особенности здания: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этажность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высота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размеры (геометрические)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подвала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чердака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тех. этажа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этажность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высота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размеры (геометрические)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подвала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чердака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тех. этажа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2-х этажное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9,90* 78*25*35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– этаж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м.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19,4*33,4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1284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конструкции: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Наружные стены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мин. (потеря огнестойкости)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мин. (потеря несущей 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«Тотурбийкалинская СОШ им.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Кабардиева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А.К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с.Тотурбийкала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oup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45274009"/>
              </p:ext>
            </p:extLst>
          </p:nvPr>
        </p:nvGraphicFramePr>
        <p:xfrm>
          <a:off x="96098" y="999399"/>
          <a:ext cx="9713461" cy="5765920"/>
        </p:xfrm>
        <a:graphic>
          <a:graphicData uri="http://schemas.openxmlformats.org/drawingml/2006/table">
            <a:tbl>
              <a:tblPr/>
              <a:tblGrid>
                <a:gridCol w="608433"/>
                <a:gridCol w="5688632"/>
                <a:gridCol w="3416396"/>
              </a:tblGrid>
              <a:tr h="6294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1009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5.1.5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целостнотсти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целостнотсти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Есть в первом учебном корпусе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355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материалы: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умеренногорючие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«Тотурбийкалинская СОШ им.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Кабардиева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А.К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с.Тотурбийкала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91435609"/>
              </p:ext>
            </p:extLst>
          </p:nvPr>
        </p:nvGraphicFramePr>
        <p:xfrm>
          <a:off x="71947" y="987912"/>
          <a:ext cx="9753323" cy="5810553"/>
        </p:xfrm>
        <a:graphic>
          <a:graphicData uri="http://schemas.openxmlformats.org/drawingml/2006/table">
            <a:tbl>
              <a:tblPr/>
              <a:tblGrid>
                <a:gridCol w="612832"/>
                <a:gridCol w="5730943"/>
                <a:gridCol w="3409548"/>
              </a:tblGrid>
              <a:tr h="6539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2060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5.2.4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нормальногорючие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умеренноопасные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63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и вид противопожарных преград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63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Пути эвакуации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Дверные и оконные проемы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0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Места отключения электроэнергии, вентиляции,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дымоудаления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Электроэнергия от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электрощитовой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0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элементы опасности для людей при пожаре.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Отравление СО и продуктами разложения, воздействие высокой температуры, обрушение конструкций.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0167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10.4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Противопожарное водоснабжение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пожарных водоемов, их емкость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пожарный водопровод, его вид, расход воды;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гидрантов;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наличие и количество внутренних пожарных кранов;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1:80тонн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«Тотурбийкалинская СОШ им.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Кабардиева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А.К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с.Тотурбийкала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98" name="Group 26"/>
          <p:cNvGraphicFramePr>
            <a:graphicFrameLocks noGrp="1"/>
          </p:cNvGraphicFramePr>
          <p:nvPr/>
        </p:nvGraphicFramePr>
        <p:xfrm>
          <a:off x="-1" y="957036"/>
          <a:ext cx="9906002" cy="5900965"/>
        </p:xfrm>
        <a:graphic>
          <a:graphicData uri="http://schemas.openxmlformats.org/drawingml/2006/table">
            <a:tbl>
              <a:tblPr/>
              <a:tblGrid>
                <a:gridCol w="825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12989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95060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956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alt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60" marR="99060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60" marR="99060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093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10.7</a:t>
                      </a:r>
                    </a:p>
                  </a:txBody>
                  <a:tcPr marL="99060" marR="99060"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-тип соединения и диаметр внутренних пожарных кранов;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требуемый расход воды на нужды пожаротушения: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способы подачи воды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10,8 л/с.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автоцистерны: с установкой на ПВ- расстояние 50 м.</a:t>
                      </a:r>
                    </a:p>
                  </a:txBody>
                  <a:tcPr marL="99060" marR="99060"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74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99060" marR="99060"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Помещения с наличием взрывоопасных веществ и материалов</a:t>
                      </a:r>
                    </a:p>
                  </a:txBody>
                  <a:tcPr marL="99060" marR="99060"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9060" marR="99060"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92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устройств автоматического пожаротушения и автоматической пожарной сигнализации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Дымовое устройство автоматической пожарной сигнализации «Гранд магистр 4». Сигнал 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выведен на 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улицу и 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внутрь </a:t>
                      </a:r>
                      <a:r>
                        <a:rPr kumimoji="0" lang="ru-RU" alt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здадиния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142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12.2</a:t>
                      </a:r>
                    </a:p>
                  </a:txBody>
                  <a:tcPr marL="99060" marR="99060"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Способ вывода сигнала о срабатывании систем противопожарной защиты в подразделение пожарной охраны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Прямая телефонная связь с подразделением пожарной охраны для здания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проводная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 (мобильная)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172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13.1</a:t>
                      </a:r>
                    </a:p>
                  </a:txBody>
                  <a:tcPr marL="99060" marR="99060"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Охранная сигнализация в здании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Кнопка (брелок) экстренного вызова милиции в здании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9373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14.1</a:t>
                      </a:r>
                    </a:p>
                  </a:txBody>
                  <a:tcPr marL="99060" marR="99060"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Система оповещения и управления эвакуацией людей при пожаре в здании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Тип системы оповещения и управления эвакуацией людей при пожаре</a:t>
                      </a:r>
                    </a:p>
                  </a:txBody>
                  <a:tcPr marL="99060" marR="99060"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проводная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9373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15.1</a:t>
                      </a:r>
                    </a:p>
                  </a:txBody>
                  <a:tcPr marL="99060" marR="99060"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Обеспеченность персонала здания учреждения средствами индивидуальной защиты органов дыхания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Обеспеченность персонала корпуса (здания) учреждения носилками для эвакуации маломобильных пациентов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имеются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имеются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21545" name="Text Box 65"/>
          <p:cNvSpPr txBox="1">
            <a:spLocks noChangeArrowheads="1"/>
          </p:cNvSpPr>
          <p:nvPr/>
        </p:nvSpPr>
        <p:spPr bwMode="auto">
          <a:xfrm>
            <a:off x="9305302" y="0"/>
            <a:ext cx="497227" cy="222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409" tIns="34205" rIns="68409" bIns="34205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1000" b="1" dirty="0"/>
              <a:t>п. 3.5.</a:t>
            </a: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0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628" tIns="41315" rIns="82628" bIns="41315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6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«Тотурбийкалинская СОШ им. Кабардиева А.К </a:t>
            </a:r>
            <a:r>
              <a:rPr lang="ru-RU" sz="16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с.Тотурбийкала</a:t>
            </a:r>
            <a:r>
              <a:rPr lang="ru-RU" sz="16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Оперативно-технические характеристики объекта)</a:t>
            </a:r>
          </a:p>
        </p:txBody>
      </p:sp>
    </p:spTree>
    <p:extLst>
      <p:ext uri="{BB962C8B-B14F-4D97-AF65-F5344CB8AC3E}">
        <p14:creationId xmlns="" xmlns:p14="http://schemas.microsoft.com/office/powerpoint/2010/main" val="40772721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98" name="Group 26"/>
          <p:cNvGraphicFramePr>
            <a:graphicFrameLocks noGrp="1"/>
          </p:cNvGraphicFramePr>
          <p:nvPr/>
        </p:nvGraphicFramePr>
        <p:xfrm>
          <a:off x="-1" y="957036"/>
          <a:ext cx="9906002" cy="5900965"/>
        </p:xfrm>
        <a:graphic>
          <a:graphicData uri="http://schemas.openxmlformats.org/drawingml/2006/table">
            <a:tbl>
              <a:tblPr/>
              <a:tblGrid>
                <a:gridCol w="825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12989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95060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2235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alt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60" marR="9906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60" marR="99060"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176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</a:t>
                      </a:r>
                    </a:p>
                  </a:txBody>
                  <a:tcPr marL="99060" marR="99060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Текущее состояние здания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исправном состоянии </a:t>
                      </a:r>
                    </a:p>
                  </a:txBody>
                  <a:tcPr marL="99060" marR="99060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11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</a:t>
                      </a:r>
                    </a:p>
                  </a:txBody>
                  <a:tcPr marL="99060" marR="99060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Капитальное ограждение территории здания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11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18.</a:t>
                      </a:r>
                    </a:p>
                  </a:txBody>
                  <a:tcPr marL="99060" marR="99060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Наличие металлических входных дверей в здании 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имеются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2790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19.1</a:t>
                      </a:r>
                    </a:p>
                  </a:txBody>
                  <a:tcPr marL="99060" marR="99060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Физическая охрана здания или каждого корпуса (частное охранное предприятие или отдел вневедомственной охраны)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Видеонаблюдение территории и помещений для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411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</a:t>
                      </a:r>
                    </a:p>
                  </a:txBody>
                  <a:tcPr marL="99060" marR="99060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Состояние эвакуационных путей и выходов в здании 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соответствует</a:t>
                      </a: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573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21.</a:t>
                      </a:r>
                    </a:p>
                  </a:txBody>
                  <a:tcPr marL="99060" marR="99060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Время прибытия ближайшего пожарного подразделения</a:t>
                      </a:r>
                    </a:p>
                  </a:txBody>
                  <a:tcPr marL="99060" marR="99060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</a:t>
                      </a:r>
                    </a:p>
                  </a:txBody>
                  <a:tcPr marL="99060" marR="99060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22565" name="Text Box 65"/>
          <p:cNvSpPr txBox="1">
            <a:spLocks noChangeArrowheads="1"/>
          </p:cNvSpPr>
          <p:nvPr/>
        </p:nvSpPr>
        <p:spPr bwMode="auto">
          <a:xfrm>
            <a:off x="9305302" y="0"/>
            <a:ext cx="497227" cy="222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409" tIns="34205" rIns="68409" bIns="34205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1000" b="1" dirty="0"/>
              <a:t>п. 3.5.</a:t>
            </a: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628" tIns="41315" rIns="82628" bIns="41315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РД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«Тотурбийкалинская СОШ им. Кабардиева А.К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с.Тотурбийкала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Оперативно-технические характеристики объекта)</a:t>
            </a:r>
          </a:p>
        </p:txBody>
      </p:sp>
    </p:spTree>
    <p:extLst>
      <p:ext uri="{BB962C8B-B14F-4D97-AF65-F5344CB8AC3E}">
        <p14:creationId xmlns="" xmlns:p14="http://schemas.microsoft.com/office/powerpoint/2010/main" val="5221661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8177301"/>
              </p:ext>
            </p:extLst>
          </p:nvPr>
        </p:nvGraphicFramePr>
        <p:xfrm>
          <a:off x="63852" y="989347"/>
          <a:ext cx="9777601" cy="2486518"/>
        </p:xfrm>
        <a:graphic>
          <a:graphicData uri="http://schemas.openxmlformats.org/drawingml/2006/table">
            <a:tbl>
              <a:tblPr/>
              <a:tblGrid>
                <a:gridCol w="610357"/>
                <a:gridCol w="5686584"/>
                <a:gridCol w="3480660"/>
              </a:tblGrid>
              <a:tr h="6394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9057" marR="9905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57" marR="9905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57" marR="9905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900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21.1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21.2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-тип соединения и диаметр внутренних пожарных кранов;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требуемый расход воды на нужды пожаротушения: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способы подачи воды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30,8 л/с.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автоцистерны: с установкой на ПГ- расстояние 20 м.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01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22.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Помещения с наличием взрывоопасных веществ и материалов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65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23.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устройств автоматического пожаротушения и автоматической пожарной сигнализации 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Автоматическая пожарная сигнализация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 ВЭРС- ПК».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Сигнал выведен на фасад здания. 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«Тотурбийкалинская СОШ им.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Кабардиева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А.К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с.Тотурбийкала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7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091264263"/>
              </p:ext>
            </p:extLst>
          </p:nvPr>
        </p:nvGraphicFramePr>
        <p:xfrm>
          <a:off x="128591" y="1021719"/>
          <a:ext cx="9648825" cy="4325941"/>
        </p:xfrm>
        <a:graphic>
          <a:graphicData uri="http://schemas.openxmlformats.org/drawingml/2006/table">
            <a:tbl>
              <a:tblPr/>
              <a:tblGrid>
                <a:gridCol w="602975"/>
                <a:gridCol w="2187311"/>
                <a:gridCol w="3178436"/>
                <a:gridCol w="3680103"/>
              </a:tblGrid>
              <a:tr h="528409">
                <a:tc>
                  <a:txBody>
                    <a:bodyPr/>
                    <a:lstStyle/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 ПРОВЕРКИ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ПРОВЕРЯЮЩИЙ ОРГАН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ВЫНЕСЕННОЕ РЕШЕНИЕ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889000">
                <a:tc>
                  <a:txBody>
                    <a:bodyPr/>
                    <a:lstStyle/>
                    <a:p>
                      <a:pPr marL="539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30.03.2016г.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ОНД  по Хасавюртовскому району.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Предписание </a:t>
                      </a:r>
                      <a:r>
                        <a:rPr kumimoji="0" lang="ru-RU" sz="13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36</a:t>
                      </a:r>
                      <a:r>
                        <a:rPr kumimoji="0" lang="en-US" sz="13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/1/1</a:t>
                      </a:r>
                      <a:r>
                        <a:rPr kumimoji="0" lang="ru-RU" sz="13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от 30.03.2016г.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12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5339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5339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«Тотурбийкалинская СОШ им.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А.К.Кабардиева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с.Тотурбийкала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(лист учёта проверки надзорными органами)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7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091264263"/>
              </p:ext>
            </p:extLst>
          </p:nvPr>
        </p:nvGraphicFramePr>
        <p:xfrm>
          <a:off x="128591" y="1021719"/>
          <a:ext cx="9648825" cy="4325941"/>
        </p:xfrm>
        <a:graphic>
          <a:graphicData uri="http://schemas.openxmlformats.org/drawingml/2006/table">
            <a:tbl>
              <a:tblPr/>
              <a:tblGrid>
                <a:gridCol w="752443"/>
                <a:gridCol w="2037843"/>
                <a:gridCol w="3178436"/>
                <a:gridCol w="3680103"/>
              </a:tblGrid>
              <a:tr h="528409">
                <a:tc>
                  <a:txBody>
                    <a:bodyPr/>
                    <a:lstStyle/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Педагогические работники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Технические  работники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889000">
                <a:tc>
                  <a:txBody>
                    <a:bodyPr/>
                    <a:lstStyle/>
                    <a:p>
                      <a:pPr marL="539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30.03.2016г.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ОНД  по Хасавюртовскому району.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Предписание </a:t>
                      </a:r>
                      <a:r>
                        <a:rPr kumimoji="0" lang="ru-RU" sz="13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36</a:t>
                      </a:r>
                      <a:r>
                        <a:rPr kumimoji="0" lang="en-US" sz="13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/1/1</a:t>
                      </a:r>
                      <a:r>
                        <a:rPr kumimoji="0" lang="ru-RU" sz="13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от 30.03.2016г.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12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5339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5339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«Тотурбийкалинская СОШ им.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А.К.Кабардиева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с.Тотурбийкала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(лист учёта работников ОУ)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001\Desktop\й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3976" y="142852"/>
            <a:ext cx="6500858" cy="6572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238092" y="142852"/>
          <a:ext cx="9429817" cy="6500858"/>
        </p:xfrm>
        <a:graphic>
          <a:graphicData uri="http://schemas.openxmlformats.org/presentationml/2006/ole">
            <p:oleObj spid="_x0000_s1028" name="Acrobat Document" r:id="rId3" imgW="8029431" imgH="5686200" progId="AcroExch.Document.DC">
              <p:embed/>
            </p:oleObj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001\Desktop\к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2604" y="285728"/>
            <a:ext cx="5715040" cy="628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«Тотурбийкалинская СОШ им.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А.К.Кабардиева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с.Тотурбийкала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(содержание)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828315"/>
              </p:ext>
            </p:extLst>
          </p:nvPr>
        </p:nvGraphicFramePr>
        <p:xfrm>
          <a:off x="236579" y="1124744"/>
          <a:ext cx="9468950" cy="31799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813407"/>
                <a:gridCol w="655543"/>
              </a:tblGrid>
              <a:tr h="50674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1016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endParaRPr lang="ru-RU" sz="12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016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Слайда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</a:tr>
              <a:tr h="295792"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95792"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Космический снимок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95792"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Схема</a:t>
                      </a:r>
                      <a:r>
                        <a:rPr lang="ru-RU" sz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расположения объекта на местности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335770"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расположения объекта на местности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6-7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92585"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План-эвакуации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92585">
                <a:tc>
                  <a:txBody>
                    <a:bodyPr/>
                    <a:lstStyle/>
                    <a:p>
                      <a:pPr marL="3810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чердака объекта</a:t>
                      </a:r>
                      <a:endParaRPr lang="ru-RU" sz="12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9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89377">
                <a:tc>
                  <a:txBody>
                    <a:bodyPr/>
                    <a:lstStyle/>
                    <a:p>
                      <a:pPr marL="3810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Оперативно-технические характеристики объекта</a:t>
                      </a:r>
                      <a:endParaRPr lang="ru-RU" sz="12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10-13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89377">
                <a:tc>
                  <a:txBody>
                    <a:bodyPr/>
                    <a:lstStyle/>
                    <a:p>
                      <a:pPr marL="3810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Лист учета проверки надзорными органами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14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86168">
                <a:tc gridSpan="2">
                  <a:txBody>
                    <a:bodyPr/>
                    <a:lstStyle/>
                    <a:p>
                      <a:pPr marL="3810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B w="12700" cmpd="sng"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73809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5453066" y="3143248"/>
            <a:ext cx="571504" cy="7143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453066" y="3143248"/>
            <a:ext cx="57150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Rectangle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906000" cy="141763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1"/>
            </a:solidFill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>
            <a:normAutofit fontScale="90000"/>
          </a:bodyPr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8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800" dirty="0"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800" u="sng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МКОУ «Тотурбийкалинская СОШ им. </a:t>
            </a:r>
            <a:r>
              <a:rPr lang="ru-RU" sz="1800" u="sng" dirty="0" err="1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А.К.Кабардиева</a:t>
            </a:r>
            <a:r>
              <a:rPr lang="ru-RU" sz="1800" u="sng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u="sng" dirty="0" err="1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с.Тотурбийкала</a:t>
            </a:r>
            <a:r>
              <a:rPr lang="ru-RU" sz="1800" u="sng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eaLnBrk="1" hangingPunct="1"/>
            <a:r>
              <a:rPr lang="ru-RU" sz="18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                                      (космический снимок)                                            </a:t>
            </a:r>
            <a:r>
              <a:rPr lang="ru-RU" sz="1300" dirty="0" smtClean="0">
                <a:solidFill>
                  <a:srgbClr val="FF0000"/>
                </a:solidFill>
              </a:rPr>
              <a:t>Широта: 43°15′03″ </a:t>
            </a:r>
            <a:r>
              <a:rPr lang="ru-RU" sz="1300" dirty="0" err="1" smtClean="0">
                <a:solidFill>
                  <a:srgbClr val="FF0000"/>
                </a:solidFill>
              </a:rPr>
              <a:t>с.ш</a:t>
            </a:r>
            <a:r>
              <a:rPr lang="ru-RU" sz="1300" dirty="0" smtClean="0">
                <a:solidFill>
                  <a:srgbClr val="FF0000"/>
                </a:solidFill>
              </a:rPr>
              <a:t>. </a:t>
            </a:r>
            <a:br>
              <a:rPr lang="ru-RU" sz="1300" dirty="0" smtClean="0">
                <a:solidFill>
                  <a:srgbClr val="FF0000"/>
                </a:solidFill>
              </a:rPr>
            </a:br>
            <a:r>
              <a:rPr lang="ru-RU" sz="1300" dirty="0" smtClean="0">
                <a:solidFill>
                  <a:srgbClr val="FF0000"/>
                </a:solidFill>
              </a:rPr>
              <a:t>                                                                                                                                                                                         Долгота: 46°35′15″ в.д. </a:t>
            </a:r>
            <a:br>
              <a:rPr lang="ru-RU" sz="1300" dirty="0" smtClean="0">
                <a:solidFill>
                  <a:srgbClr val="FF0000"/>
                </a:solidFill>
              </a:rPr>
            </a:br>
            <a:r>
              <a:rPr lang="ru-RU" sz="1300" dirty="0" smtClean="0">
                <a:solidFill>
                  <a:srgbClr val="FF0000"/>
                </a:solidFill>
              </a:rPr>
              <a:t>                                                                                                                                                                      Высота над уровнем моря: 129 м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500" dirty="0"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001\Desktop\Безымянный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0" y="1428736"/>
            <a:ext cx="9906000" cy="542926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809596" y="2000240"/>
            <a:ext cx="494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809596" y="292893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452407" y="2428868"/>
            <a:ext cx="338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166786" y="2428868"/>
            <a:ext cx="467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/>
        </p:nvGraphicFramePr>
        <p:xfrm>
          <a:off x="558800" y="4214818"/>
          <a:ext cx="3965572" cy="2377440"/>
        </p:xfrm>
        <a:graphic>
          <a:graphicData uri="http://schemas.openxmlformats.org/drawingml/2006/table">
            <a:tbl>
              <a:tblPr/>
              <a:tblGrid>
                <a:gridCol w="3965572"/>
              </a:tblGrid>
              <a:tr h="2286016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solidFill>
                            <a:srgbClr val="FFFF00"/>
                          </a:solidFill>
                        </a:rPr>
                        <a:t>МКОУ «</a:t>
                      </a:r>
                      <a:r>
                        <a:rPr lang="ru-RU" sz="1100" b="1" dirty="0" err="1" smtClean="0">
                          <a:solidFill>
                            <a:srgbClr val="FFFF00"/>
                          </a:solidFill>
                        </a:rPr>
                        <a:t>Тотурбийкалинская</a:t>
                      </a:r>
                      <a:r>
                        <a:rPr lang="ru-RU" sz="1100" b="1" dirty="0" smtClean="0">
                          <a:solidFill>
                            <a:srgbClr val="FFFF00"/>
                          </a:solidFill>
                        </a:rPr>
                        <a:t> СОШ им. </a:t>
                      </a:r>
                      <a:r>
                        <a:rPr lang="ru-RU" sz="1100" b="1" dirty="0" err="1" smtClean="0">
                          <a:solidFill>
                            <a:srgbClr val="FFFF00"/>
                          </a:solidFill>
                        </a:rPr>
                        <a:t>Кабардиева</a:t>
                      </a:r>
                      <a:r>
                        <a:rPr lang="ru-RU" sz="1100" b="1" dirty="0" smtClean="0">
                          <a:solidFill>
                            <a:srgbClr val="FFFF00"/>
                          </a:solidFill>
                        </a:rPr>
                        <a:t> А.К.</a:t>
                      </a:r>
                    </a:p>
                    <a:p>
                      <a:r>
                        <a:rPr lang="ru-RU" sz="1100" b="1" dirty="0" err="1" smtClean="0">
                          <a:solidFill>
                            <a:srgbClr val="FFFF00"/>
                          </a:solidFill>
                        </a:rPr>
                        <a:t>с.Тотурбийкала</a:t>
                      </a:r>
                      <a:r>
                        <a:rPr lang="ru-RU" sz="1100" b="1" dirty="0" smtClean="0">
                          <a:solidFill>
                            <a:srgbClr val="FFFF00"/>
                          </a:solidFill>
                        </a:rPr>
                        <a:t>»</a:t>
                      </a:r>
                    </a:p>
                    <a:p>
                      <a:r>
                        <a:rPr lang="ru-RU" sz="1100" b="1" dirty="0" smtClean="0">
                          <a:solidFill>
                            <a:srgbClr val="FFFF00"/>
                          </a:solidFill>
                        </a:rPr>
                        <a:t>368024 РД Хасавюртовский район</a:t>
                      </a:r>
                    </a:p>
                    <a:p>
                      <a:r>
                        <a:rPr lang="ru-RU" sz="1100" b="1" dirty="0" err="1" smtClean="0">
                          <a:solidFill>
                            <a:srgbClr val="FFFF00"/>
                          </a:solidFill>
                        </a:rPr>
                        <a:t>с.Тотурбийкала</a:t>
                      </a:r>
                      <a:r>
                        <a:rPr lang="ru-RU" sz="1100" b="1" dirty="0" smtClean="0">
                          <a:solidFill>
                            <a:srgbClr val="FFFF00"/>
                          </a:solidFill>
                        </a:rPr>
                        <a:t>.</a:t>
                      </a:r>
                    </a:p>
                    <a:p>
                      <a:r>
                        <a:rPr lang="ru-RU" sz="1100" b="1" dirty="0" err="1" smtClean="0">
                          <a:solidFill>
                            <a:srgbClr val="FFFF00"/>
                          </a:solidFill>
                        </a:rPr>
                        <a:t>Эл.адрес</a:t>
                      </a:r>
                      <a:r>
                        <a:rPr lang="ru-RU" sz="1100" b="1" dirty="0" smtClean="0">
                          <a:solidFill>
                            <a:srgbClr val="FFFF00"/>
                          </a:solidFill>
                        </a:rPr>
                        <a:t>:</a:t>
                      </a:r>
                      <a:r>
                        <a:rPr lang="en-US" sz="1100" b="1" dirty="0" err="1" smtClean="0">
                          <a:solidFill>
                            <a:srgbClr val="FFFF00"/>
                          </a:solidFill>
                        </a:rPr>
                        <a:t>Toturbijkala</a:t>
                      </a:r>
                      <a:r>
                        <a:rPr lang="ru-RU" sz="1100" b="1" dirty="0" smtClean="0">
                          <a:solidFill>
                            <a:srgbClr val="FFFF00"/>
                          </a:solidFill>
                        </a:rPr>
                        <a:t>_</a:t>
                      </a:r>
                      <a:r>
                        <a:rPr lang="en-US" sz="1100" b="1" dirty="0" err="1" smtClean="0">
                          <a:solidFill>
                            <a:srgbClr val="FFFF00"/>
                          </a:solidFill>
                        </a:rPr>
                        <a:t>sosh</a:t>
                      </a:r>
                      <a:r>
                        <a:rPr lang="ru-RU" sz="1100" b="1" dirty="0" smtClean="0">
                          <a:solidFill>
                            <a:srgbClr val="FFFF00"/>
                          </a:solidFill>
                        </a:rPr>
                        <a:t>@</a:t>
                      </a:r>
                      <a:r>
                        <a:rPr lang="en-US" sz="1100" b="1" dirty="0" smtClean="0">
                          <a:solidFill>
                            <a:srgbClr val="FFFF00"/>
                          </a:solidFill>
                        </a:rPr>
                        <a:t>mail</a:t>
                      </a:r>
                      <a:r>
                        <a:rPr lang="ru-RU" sz="1100" b="1" dirty="0" smtClean="0">
                          <a:solidFill>
                            <a:srgbClr val="FFFF00"/>
                          </a:solidFill>
                        </a:rPr>
                        <a:t>.</a:t>
                      </a:r>
                      <a:r>
                        <a:rPr lang="en-US" sz="1100" b="1" dirty="0" err="1" smtClean="0">
                          <a:solidFill>
                            <a:srgbClr val="FFFF00"/>
                          </a:solidFill>
                        </a:rPr>
                        <a:t>ru</a:t>
                      </a:r>
                      <a:endParaRPr lang="ru-RU" sz="1100" b="1" dirty="0" smtClean="0">
                        <a:solidFill>
                          <a:srgbClr val="FFFF00"/>
                        </a:solidFill>
                      </a:endParaRPr>
                    </a:p>
                    <a:p>
                      <a:endParaRPr lang="ru-RU" sz="1100" b="1" dirty="0" smtClean="0">
                        <a:solidFill>
                          <a:srgbClr val="FFFF00"/>
                        </a:solidFill>
                      </a:endParaRPr>
                    </a:p>
                    <a:p>
                      <a:r>
                        <a:rPr lang="ru-RU" sz="1100" b="1" dirty="0" smtClean="0">
                          <a:solidFill>
                            <a:srgbClr val="FFFF00"/>
                          </a:solidFill>
                        </a:rPr>
                        <a:t>Глава МО «</a:t>
                      </a:r>
                      <a:r>
                        <a:rPr lang="ru-RU" sz="1100" b="1" dirty="0" err="1" smtClean="0">
                          <a:solidFill>
                            <a:srgbClr val="FFFF00"/>
                          </a:solidFill>
                        </a:rPr>
                        <a:t>с.Тотурбийкала</a:t>
                      </a:r>
                      <a:r>
                        <a:rPr lang="ru-RU" sz="1100" b="1" dirty="0" smtClean="0">
                          <a:solidFill>
                            <a:srgbClr val="FFFF00"/>
                          </a:solidFill>
                        </a:rPr>
                        <a:t>»</a:t>
                      </a:r>
                    </a:p>
                    <a:p>
                      <a:r>
                        <a:rPr lang="ru-RU" sz="1100" b="1" dirty="0" smtClean="0">
                          <a:solidFill>
                            <a:srgbClr val="FFFF00"/>
                          </a:solidFill>
                        </a:rPr>
                        <a:t>Акаев Н.С. Тел. 8(989)475-55-35</a:t>
                      </a:r>
                    </a:p>
                    <a:p>
                      <a:pPr algn="ctr"/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Главный врач участковой больницы с. </a:t>
                      </a:r>
                      <a:r>
                        <a:rPr lang="ru-RU" sz="1100" b="1" dirty="0" err="1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Эндирей</a:t>
                      </a: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dirty="0" err="1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Атохов</a:t>
                      </a: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С.А.</a:t>
                      </a:r>
                    </a:p>
                    <a:p>
                      <a:pPr algn="ctr"/>
                      <a:r>
                        <a:rPr lang="ru-RU" sz="1100" b="1" dirty="0" err="1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моб</a:t>
                      </a:r>
                      <a:r>
                        <a:rPr lang="ru-RU" sz="1100" b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: 8 (928) 276 43 89</a:t>
                      </a:r>
                    </a:p>
                    <a:p>
                      <a:endParaRPr lang="ru-RU" sz="1100" dirty="0" smtClean="0"/>
                    </a:p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bg1"/>
                      </a:solidFill>
                      <a:prstDash val="soli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5342467" y="3090333"/>
          <a:ext cx="719666" cy="812800"/>
        </p:xfrm>
        <a:graphic>
          <a:graphicData uri="http://schemas.openxmlformats.org/drawingml/2006/table">
            <a:tbl>
              <a:tblPr/>
              <a:tblGrid>
                <a:gridCol w="719666"/>
              </a:tblGrid>
              <a:tr h="8128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bg1"/>
                      </a:solidFill>
                      <a:prstDash val="soli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cxnSp>
        <p:nvCxnSpPr>
          <p:cNvPr id="24" name="Прямая со стрелкой 23"/>
          <p:cNvCxnSpPr/>
          <p:nvPr/>
        </p:nvCxnSpPr>
        <p:spPr>
          <a:xfrm flipV="1">
            <a:off x="4524372" y="3857628"/>
            <a:ext cx="785818" cy="35719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Счетверенная стрелка 24"/>
          <p:cNvSpPr/>
          <p:nvPr/>
        </p:nvSpPr>
        <p:spPr>
          <a:xfrm rot="19040362">
            <a:off x="8453462" y="5500702"/>
            <a:ext cx="857256" cy="930400"/>
          </a:xfrm>
          <a:prstGeom prst="quad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239148" y="5357826"/>
            <a:ext cx="565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9239280" y="628652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Ю</a:t>
            </a:r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8239148" y="6286520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9239280" y="5429264"/>
            <a:ext cx="481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</a:t>
            </a:r>
            <a:endParaRPr lang="ru-RU" dirty="0"/>
          </a:p>
        </p:txBody>
      </p:sp>
    </p:spTree>
  </p:cSld>
  <p:clrMapOvr>
    <a:masterClrMapping/>
  </p:clrMapOvr>
  <p:transition>
    <p:cut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001\Desktop\Безымянный99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28670"/>
            <a:ext cx="9906000" cy="5091128"/>
          </a:xfrm>
          <a:prstGeom prst="rect">
            <a:avLst/>
          </a:prstGeom>
          <a:noFill/>
        </p:spPr>
      </p:pic>
      <p:sp>
        <p:nvSpPr>
          <p:cNvPr id="43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«Тотурбийкалинская СОШ им.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Кабардиева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А.К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с.Тотурбийкала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расположения объекта на местности)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7550" name="Group 1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20237481"/>
              </p:ext>
            </p:extLst>
          </p:nvPr>
        </p:nvGraphicFramePr>
        <p:xfrm>
          <a:off x="0" y="5500703"/>
          <a:ext cx="9896858" cy="1575036"/>
        </p:xfrm>
        <a:graphic>
          <a:graphicData uri="http://schemas.openxmlformats.org/drawingml/2006/table">
            <a:tbl>
              <a:tblPr/>
              <a:tblGrid>
                <a:gridCol w="879720"/>
                <a:gridCol w="879720"/>
                <a:gridCol w="813392"/>
                <a:gridCol w="616153"/>
                <a:gridCol w="1085689"/>
                <a:gridCol w="907649"/>
                <a:gridCol w="1745477"/>
                <a:gridCol w="1741986"/>
                <a:gridCol w="1227072"/>
              </a:tblGrid>
              <a:tr h="242132">
                <a:tc gridSpan="9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 ИНФОРМАЦИЯ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3685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постр-ки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Дата послед. кап. ремонта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Кол-во этажей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Общ.выс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Размеры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геометрич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(Жилого здания)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Общ.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площ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компл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Среднее количество нахождения людей / персонала в здании (чел.)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людей / персонала находящихся в здании круглосуточно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выходов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78921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1983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1950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10м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9,90* 78*25*35 метров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19,4*33,4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2300 м</a:t>
                      </a:r>
                      <a:r>
                        <a:rPr kumimoji="0" lang="ru-RU" sz="9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647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33/209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17</a:t>
                      </a: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245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3/1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72" name="TextBox 36"/>
          <p:cNvSpPr txBox="1">
            <a:spLocks noChangeArrowheads="1"/>
          </p:cNvSpPr>
          <p:nvPr/>
        </p:nvSpPr>
        <p:spPr bwMode="auto">
          <a:xfrm>
            <a:off x="277758" y="1071547"/>
            <a:ext cx="3392877" cy="1821981"/>
          </a:xfrm>
          <a:prstGeom prst="rect">
            <a:avLst/>
          </a:prstGeom>
          <a:solidFill>
            <a:srgbClr val="D9D9D9"/>
          </a:solidFill>
          <a:ln w="0">
            <a:solidFill>
              <a:schemeClr val="tx1"/>
            </a:solidFill>
            <a:miter lim="800000"/>
            <a:headEnd/>
            <a:tailEnd/>
          </a:ln>
        </p:spPr>
        <p:txBody>
          <a:bodyPr wrap="square" lIns="127954" tIns="63980" rIns="127954" bIns="63980">
            <a:spAutoFit/>
          </a:bodyPr>
          <a:lstStyle>
            <a:defPPr>
              <a:defRPr lang="ru-RU"/>
            </a:defPPr>
            <a:lvl1pPr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635000" indent="1588"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276350" indent="1588"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916113" indent="1588"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555875" indent="1588"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Общая характеристика населенного пункта:</a:t>
            </a:r>
          </a:p>
          <a:p>
            <a:pPr>
              <a:defRPr/>
            </a:pPr>
            <a:r>
              <a:rPr lang="ru-RU" sz="1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площадь территории </a:t>
            </a:r>
            <a: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–2,1 </a:t>
            </a:r>
            <a:r>
              <a:rPr lang="ru-RU" sz="1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кв</a:t>
            </a:r>
            <a: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км</a:t>
            </a:r>
            <a:endParaRPr lang="ru-RU" sz="1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defRPr/>
            </a:pPr>
            <a: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количество </a:t>
            </a:r>
            <a:r>
              <a:rPr lang="ru-RU" sz="1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проживающего населения </a:t>
            </a:r>
            <a: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3500  чел. </a:t>
            </a:r>
          </a:p>
          <a:p>
            <a:pPr lvl="0">
              <a:defRPr/>
            </a:pPr>
            <a: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(из них детей 820) </a:t>
            </a:r>
          </a:p>
          <a:p>
            <a:pPr>
              <a:defRPr/>
            </a:pPr>
            <a: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количество домов –496 (из них нежилых 0);</a:t>
            </a:r>
          </a:p>
          <a:p>
            <a:pPr>
              <a:defRPr/>
            </a:pPr>
            <a: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социально-значимых объектов </a:t>
            </a:r>
            <a:r>
              <a:rPr lang="ru-RU" sz="1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4;</a:t>
            </a:r>
            <a:endParaRPr lang="ru-RU" sz="1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котельных – 1;</a:t>
            </a:r>
          </a:p>
          <a:p>
            <a:pPr>
              <a:defRPr/>
            </a:pPr>
            <a: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д/к – 1</a:t>
            </a:r>
          </a:p>
          <a:p>
            <a:pPr>
              <a:defRPr/>
            </a:pPr>
            <a: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детский сад – 1</a:t>
            </a:r>
          </a:p>
          <a:p>
            <a:pPr>
              <a:buFontTx/>
              <a:buChar char="-"/>
              <a:defRPr/>
            </a:pPr>
            <a: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школы – 1</a:t>
            </a:r>
          </a:p>
          <a:p>
            <a:pPr>
              <a:buFontTx/>
              <a:buChar char="-"/>
              <a:defRPr/>
            </a:pPr>
            <a: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ФАП - 1</a:t>
            </a:r>
          </a:p>
        </p:txBody>
      </p:sp>
      <p:sp>
        <p:nvSpPr>
          <p:cNvPr id="142" name="TextBox 141"/>
          <p:cNvSpPr txBox="1"/>
          <p:nvPr/>
        </p:nvSpPr>
        <p:spPr>
          <a:xfrm>
            <a:off x="7167579" y="3071812"/>
            <a:ext cx="322068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.</a:t>
            </a:r>
            <a:r>
              <a:rPr lang="ru-RU" sz="800" b="1" dirty="0" smtClean="0"/>
              <a:t> </a:t>
            </a:r>
            <a:r>
              <a:rPr lang="ru-RU" sz="1000" b="1" dirty="0" smtClean="0">
                <a:solidFill>
                  <a:schemeClr val="bg1"/>
                </a:solidFill>
              </a:rPr>
              <a:t>Начальник РОВД по Хасавюртовскому</a:t>
            </a:r>
            <a:br>
              <a:rPr lang="ru-RU" sz="1000" b="1" dirty="0" smtClean="0">
                <a:solidFill>
                  <a:schemeClr val="bg1"/>
                </a:solidFill>
              </a:rPr>
            </a:br>
            <a:r>
              <a:rPr lang="ru-RU" sz="1000" b="1" dirty="0" smtClean="0">
                <a:solidFill>
                  <a:schemeClr val="bg1"/>
                </a:solidFill>
              </a:rPr>
              <a:t>району</a:t>
            </a:r>
            <a:br>
              <a:rPr lang="ru-RU" sz="1000" b="1" dirty="0" smtClean="0">
                <a:solidFill>
                  <a:schemeClr val="bg1"/>
                </a:solidFill>
              </a:rPr>
            </a:br>
            <a:r>
              <a:rPr lang="ru-RU" sz="1000" b="1" dirty="0" err="1" smtClean="0">
                <a:solidFill>
                  <a:schemeClr val="bg1"/>
                </a:solidFill>
              </a:rPr>
              <a:t>Алибеков</a:t>
            </a:r>
            <a:r>
              <a:rPr lang="ru-RU" sz="1000" b="1" dirty="0" smtClean="0">
                <a:solidFill>
                  <a:schemeClr val="bg1"/>
                </a:solidFill>
              </a:rPr>
              <a:t> </a:t>
            </a:r>
            <a:r>
              <a:rPr lang="ru-RU" sz="1000" b="1" dirty="0" err="1" smtClean="0">
                <a:solidFill>
                  <a:schemeClr val="bg1"/>
                </a:solidFill>
              </a:rPr>
              <a:t>Арсланбек</a:t>
            </a:r>
            <a:r>
              <a:rPr lang="ru-RU" sz="1000" b="1" dirty="0" smtClean="0">
                <a:solidFill>
                  <a:schemeClr val="bg1"/>
                </a:solidFill>
              </a:rPr>
              <a:t> </a:t>
            </a:r>
            <a:r>
              <a:rPr lang="ru-RU" sz="1000" b="1" dirty="0" err="1" smtClean="0">
                <a:solidFill>
                  <a:schemeClr val="bg1"/>
                </a:solidFill>
              </a:rPr>
              <a:t>Абдулмажидович</a:t>
            </a:r>
            <a:r>
              <a:rPr lang="ru-RU" sz="1000" b="1" dirty="0" smtClean="0">
                <a:solidFill>
                  <a:schemeClr val="bg1"/>
                </a:solidFill>
              </a:rPr>
              <a:t/>
            </a:r>
            <a:br>
              <a:rPr lang="ru-RU" sz="1000" b="1" dirty="0" smtClean="0">
                <a:solidFill>
                  <a:schemeClr val="bg1"/>
                </a:solidFill>
              </a:rPr>
            </a:br>
            <a:r>
              <a:rPr lang="ru-RU" sz="1000" b="1" dirty="0" smtClean="0">
                <a:solidFill>
                  <a:schemeClr val="bg1"/>
                </a:solidFill>
              </a:rPr>
              <a:t>раб.тел.99-47-40</a:t>
            </a:r>
            <a:br>
              <a:rPr lang="ru-RU" sz="1000" b="1" dirty="0" smtClean="0">
                <a:solidFill>
                  <a:schemeClr val="bg1"/>
                </a:solidFill>
              </a:rPr>
            </a:br>
            <a:r>
              <a:rPr lang="ru-RU" sz="1000" b="1" dirty="0" err="1" smtClean="0">
                <a:solidFill>
                  <a:schemeClr val="bg1"/>
                </a:solidFill>
              </a:rPr>
              <a:t>деж.часть</a:t>
            </a:r>
            <a:r>
              <a:rPr lang="ru-RU" sz="1000" b="1" dirty="0" smtClean="0">
                <a:solidFill>
                  <a:schemeClr val="bg1"/>
                </a:solidFill>
              </a:rPr>
              <a:t>. 8-928-989-19-39</a:t>
            </a:r>
          </a:p>
          <a:p>
            <a:endParaRPr lang="ru-RU" sz="800" dirty="0"/>
          </a:p>
        </p:txBody>
      </p:sp>
      <p:sp>
        <p:nvSpPr>
          <p:cNvPr id="145" name="TextBox 144"/>
          <p:cNvSpPr txBox="1"/>
          <p:nvPr/>
        </p:nvSpPr>
        <p:spPr>
          <a:xfrm>
            <a:off x="7881959" y="4286258"/>
            <a:ext cx="18473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800" dirty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40517" y="-154789"/>
            <a:ext cx="642942" cy="152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C:\Users\001\Desktop\image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09992" y="3571876"/>
            <a:ext cx="1428760" cy="1214446"/>
          </a:xfrm>
          <a:prstGeom prst="rect">
            <a:avLst/>
          </a:prstGeom>
          <a:noFill/>
        </p:spPr>
      </p:pic>
      <p:pic>
        <p:nvPicPr>
          <p:cNvPr id="21" name="Picture 5" descr="http://www.siapress.ru/images/news/2011/05/12/8288_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6654" y="3714752"/>
            <a:ext cx="1643574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Box 21"/>
          <p:cNvSpPr txBox="1"/>
          <p:nvPr/>
        </p:nvSpPr>
        <p:spPr>
          <a:xfrm>
            <a:off x="95216" y="4500570"/>
            <a:ext cx="214314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chemeClr val="bg1"/>
                </a:solidFill>
              </a:rPr>
              <a:t>Начальник ПЧ-11</a:t>
            </a:r>
            <a:br>
              <a:rPr lang="ru-RU" sz="1000" b="1" dirty="0" smtClean="0">
                <a:solidFill>
                  <a:schemeClr val="bg1"/>
                </a:solidFill>
              </a:rPr>
            </a:br>
            <a:r>
              <a:rPr lang="ru-RU" sz="1000" b="1" dirty="0" smtClean="0">
                <a:solidFill>
                  <a:schemeClr val="bg1"/>
                </a:solidFill>
              </a:rPr>
              <a:t>майор </a:t>
            </a:r>
            <a:r>
              <a:rPr lang="ru-RU" sz="1000" b="1" dirty="0" err="1" smtClean="0">
                <a:solidFill>
                  <a:schemeClr val="bg1"/>
                </a:solidFill>
              </a:rPr>
              <a:t>вн.сл</a:t>
            </a:r>
            <a:r>
              <a:rPr lang="ru-RU" sz="1000" b="1" dirty="0" smtClean="0">
                <a:solidFill>
                  <a:schemeClr val="bg1"/>
                </a:solidFill>
              </a:rPr>
              <a:t>.  </a:t>
            </a:r>
            <a:r>
              <a:rPr lang="ru-RU" sz="1000" b="1" dirty="0" err="1" smtClean="0">
                <a:solidFill>
                  <a:schemeClr val="bg1"/>
                </a:solidFill>
              </a:rPr>
              <a:t>Абдулаев</a:t>
            </a:r>
            <a:r>
              <a:rPr lang="ru-RU" sz="1000" b="1" dirty="0" smtClean="0">
                <a:solidFill>
                  <a:schemeClr val="bg1"/>
                </a:solidFill>
              </a:rPr>
              <a:t> Ш.М.</a:t>
            </a:r>
            <a:br>
              <a:rPr lang="ru-RU" sz="1000" b="1" dirty="0" smtClean="0">
                <a:solidFill>
                  <a:schemeClr val="bg1"/>
                </a:solidFill>
              </a:rPr>
            </a:br>
            <a:r>
              <a:rPr lang="ru-RU" sz="1000" b="1" dirty="0" err="1" smtClean="0">
                <a:solidFill>
                  <a:schemeClr val="bg1"/>
                </a:solidFill>
              </a:rPr>
              <a:t>моб</a:t>
            </a:r>
            <a:r>
              <a:rPr lang="ru-RU" sz="1000" b="1" dirty="0" smtClean="0">
                <a:solidFill>
                  <a:schemeClr val="bg1"/>
                </a:solidFill>
              </a:rPr>
              <a:t>. 8-928-673-65-82</a:t>
            </a:r>
            <a:br>
              <a:rPr lang="ru-RU" sz="1000" b="1" dirty="0" smtClean="0">
                <a:solidFill>
                  <a:schemeClr val="bg1"/>
                </a:solidFill>
              </a:rPr>
            </a:br>
            <a:r>
              <a:rPr lang="ru-RU" sz="1000" b="1" dirty="0" smtClean="0">
                <a:solidFill>
                  <a:schemeClr val="bg1"/>
                </a:solidFill>
              </a:rPr>
              <a:t>диспетчерская 8-928-544-01-12</a:t>
            </a:r>
          </a:p>
          <a:p>
            <a:endParaRPr lang="ru-RU" sz="12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024042" y="4429132"/>
            <a:ext cx="500066" cy="21431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 smtClean="0"/>
              <a:t>ПЧ-11</a:t>
            </a:r>
            <a:endParaRPr lang="ru-RU" sz="800" dirty="0"/>
          </a:p>
        </p:txBody>
      </p:sp>
      <p:sp>
        <p:nvSpPr>
          <p:cNvPr id="26" name="Line 58"/>
          <p:cNvSpPr>
            <a:spLocks noChangeShapeType="1"/>
          </p:cNvSpPr>
          <p:nvPr/>
        </p:nvSpPr>
        <p:spPr bwMode="auto">
          <a:xfrm>
            <a:off x="2524108" y="4429132"/>
            <a:ext cx="0" cy="439737"/>
          </a:xfrm>
          <a:prstGeom prst="line">
            <a:avLst/>
          </a:prstGeom>
          <a:noFill/>
          <a:ln w="22225">
            <a:solidFill>
              <a:schemeClr val="bg1"/>
            </a:solidFill>
            <a:round/>
            <a:headEnd type="none"/>
            <a:tailEnd type="oval"/>
          </a:ln>
        </p:spPr>
        <p:txBody>
          <a:bodyPr wrap="none" anchor="ctr"/>
          <a:lstStyle/>
          <a:p>
            <a:pPr defTabSz="953744">
              <a:defRPr/>
            </a:pPr>
            <a:endParaRPr lang="ru-RU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39082" y="1030212"/>
            <a:ext cx="1785950" cy="112083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</p:pic>
      <p:pic>
        <p:nvPicPr>
          <p:cNvPr id="28" name="Picture 7" descr="https://86.mvd.ru/upload/site82/document_news/jbSAtAhVcH-400x27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10520" y="3857628"/>
            <a:ext cx="1500198" cy="1492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0" name="Прямая со стрелкой 29"/>
          <p:cNvCxnSpPr/>
          <p:nvPr/>
        </p:nvCxnSpPr>
        <p:spPr>
          <a:xfrm flipV="1">
            <a:off x="5238752" y="2143116"/>
            <a:ext cx="2500330" cy="142876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5238752" y="4786322"/>
            <a:ext cx="2571768" cy="28575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endCxn id="21" idx="3"/>
          </p:cNvCxnSpPr>
          <p:nvPr/>
        </p:nvCxnSpPr>
        <p:spPr>
          <a:xfrm rot="10800000">
            <a:off x="1810228" y="4087022"/>
            <a:ext cx="1999764" cy="69930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5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95810" y="1142983"/>
            <a:ext cx="1428760" cy="983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7" name="Прямая со стрелкой 36"/>
          <p:cNvCxnSpPr/>
          <p:nvPr/>
        </p:nvCxnSpPr>
        <p:spPr>
          <a:xfrm rot="5400000" flipH="1" flipV="1">
            <a:off x="3952868" y="2500306"/>
            <a:ext cx="1428760" cy="7143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809860" y="4572008"/>
            <a:ext cx="6335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15км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881430" y="2714620"/>
            <a:ext cx="6062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200м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381761" y="2428868"/>
            <a:ext cx="5715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4км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524636" y="4714884"/>
            <a:ext cx="5325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13,6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953396" y="2285992"/>
            <a:ext cx="17169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</a:rPr>
              <a:t>Больница с. </a:t>
            </a:r>
            <a:r>
              <a:rPr lang="ru-RU" sz="1200" dirty="0" err="1" smtClean="0">
                <a:solidFill>
                  <a:schemeClr val="bg1"/>
                </a:solidFill>
              </a:rPr>
              <a:t>Эндирей</a:t>
            </a:r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953000" y="2143117"/>
            <a:ext cx="13573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</a:rPr>
              <a:t>Администрация</a:t>
            </a:r>
            <a:endParaRPr lang="ru-RU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pull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/>
              <a:t>Паспорт объекта министерства образования РД</a:t>
            </a:r>
            <a:br>
              <a:rPr lang="ru-RU" sz="2000" dirty="0" smtClean="0"/>
            </a:br>
            <a:r>
              <a:rPr lang="ru-RU" sz="2000" dirty="0" smtClean="0"/>
              <a:t>МКОУ «Тотурбийкалинская СОШ </a:t>
            </a:r>
            <a:r>
              <a:rPr lang="ru-RU" sz="2000" dirty="0" err="1" smtClean="0"/>
              <a:t>им.Кабардиева</a:t>
            </a:r>
            <a:r>
              <a:rPr lang="ru-RU" sz="2000" dirty="0" smtClean="0"/>
              <a:t> А.К. </a:t>
            </a:r>
            <a:r>
              <a:rPr lang="ru-RU" sz="2000" dirty="0" err="1" smtClean="0"/>
              <a:t>с.Тотурбийкала</a:t>
            </a:r>
            <a:r>
              <a:rPr lang="ru-RU" sz="2000" dirty="0" smtClean="0"/>
              <a:t>»</a:t>
            </a:r>
            <a:br>
              <a:rPr lang="ru-RU" sz="2000" dirty="0" smtClean="0"/>
            </a:br>
            <a:r>
              <a:rPr lang="ru-RU" sz="2000" dirty="0" smtClean="0"/>
              <a:t>(план эвакуации)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2050" name="Picture 2" descr="C:\Users\User\Desktop\план\IMG_67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813983" y="1600200"/>
            <a:ext cx="6278033" cy="4708525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/>
              <a:t>Паспорт объекта министерства образования РД</a:t>
            </a:r>
            <a:br>
              <a:rPr lang="ru-RU" sz="2000" dirty="0" smtClean="0"/>
            </a:br>
            <a:r>
              <a:rPr lang="ru-RU" sz="2000" dirty="0" smtClean="0"/>
              <a:t>МКОУ «Тотурбийкалинская СОШ </a:t>
            </a:r>
            <a:r>
              <a:rPr lang="ru-RU" sz="2000" dirty="0" err="1" smtClean="0"/>
              <a:t>им.Кабардиева</a:t>
            </a:r>
            <a:r>
              <a:rPr lang="ru-RU" sz="2000" dirty="0" smtClean="0"/>
              <a:t> А.К. </a:t>
            </a:r>
            <a:r>
              <a:rPr lang="ru-RU" sz="2000" dirty="0" err="1" smtClean="0"/>
              <a:t>с.Тотурбийкала</a:t>
            </a:r>
            <a:r>
              <a:rPr lang="ru-RU" sz="2000" dirty="0" smtClean="0"/>
              <a:t>»</a:t>
            </a:r>
            <a:br>
              <a:rPr lang="ru-RU" sz="2000" dirty="0" smtClean="0"/>
            </a:br>
            <a:r>
              <a:rPr lang="ru-RU" sz="2000" dirty="0" smtClean="0"/>
              <a:t>(план эвакуации)</a:t>
            </a:r>
            <a:endParaRPr lang="ru-RU" sz="2000" dirty="0"/>
          </a:p>
        </p:txBody>
      </p:sp>
      <p:pic>
        <p:nvPicPr>
          <p:cNvPr id="3074" name="Picture 2" descr="C:\Users\User\Desktop\план\IMG_67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813983" y="1600200"/>
            <a:ext cx="6278033" cy="4708525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/>
              <a:t>Паспорт объекта министерства образования РД</a:t>
            </a:r>
            <a:br>
              <a:rPr lang="ru-RU" sz="2000" dirty="0" smtClean="0"/>
            </a:br>
            <a:r>
              <a:rPr lang="ru-RU" sz="2000" dirty="0" smtClean="0"/>
              <a:t>МКОУ «</a:t>
            </a:r>
            <a:r>
              <a:rPr lang="ru-RU" sz="2000" dirty="0" err="1" smtClean="0"/>
              <a:t>Тотурбийкалинская</a:t>
            </a:r>
            <a:r>
              <a:rPr lang="ru-RU" sz="2000" dirty="0" smtClean="0"/>
              <a:t> СОШ </a:t>
            </a:r>
            <a:r>
              <a:rPr lang="ru-RU" sz="2000" dirty="0" err="1" smtClean="0"/>
              <a:t>им.Кабардиева</a:t>
            </a:r>
            <a:r>
              <a:rPr lang="ru-RU" sz="2000" dirty="0" smtClean="0"/>
              <a:t> А.К. </a:t>
            </a:r>
            <a:r>
              <a:rPr lang="ru-RU" sz="2000" dirty="0" err="1" smtClean="0"/>
              <a:t>с.Тотурбийкала</a:t>
            </a:r>
            <a:r>
              <a:rPr lang="ru-RU" sz="2000" dirty="0" smtClean="0"/>
              <a:t>»</a:t>
            </a:r>
            <a:br>
              <a:rPr lang="ru-RU" sz="2000" dirty="0" smtClean="0"/>
            </a:br>
            <a:r>
              <a:rPr lang="ru-RU" sz="2000" dirty="0" smtClean="0"/>
              <a:t>(план эвакуации)</a:t>
            </a:r>
            <a:endParaRPr lang="ru-RU" sz="2000" dirty="0"/>
          </a:p>
        </p:txBody>
      </p:sp>
      <p:pic>
        <p:nvPicPr>
          <p:cNvPr id="46082" name="Picture 2" descr="C:\Картинки\image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969" y="1428736"/>
            <a:ext cx="9072625" cy="52149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/>
              <a:t>Паспорт объекта министерства образования РД</a:t>
            </a:r>
            <a:br>
              <a:rPr lang="ru-RU" sz="2000" dirty="0" smtClean="0"/>
            </a:br>
            <a:r>
              <a:rPr lang="ru-RU" sz="2000" dirty="0" smtClean="0"/>
              <a:t>МКОУ «Тотурбийкалинская СОШ </a:t>
            </a:r>
            <a:r>
              <a:rPr lang="ru-RU" sz="2000" dirty="0" err="1" smtClean="0"/>
              <a:t>им.Кабардиева</a:t>
            </a:r>
            <a:r>
              <a:rPr lang="ru-RU" sz="2000" dirty="0" smtClean="0"/>
              <a:t> А.К. </a:t>
            </a:r>
            <a:r>
              <a:rPr lang="ru-RU" sz="2000" dirty="0" err="1" smtClean="0"/>
              <a:t>с.Тотурбийкала</a:t>
            </a:r>
            <a:r>
              <a:rPr lang="ru-RU" sz="2000" dirty="0" smtClean="0"/>
              <a:t>»</a:t>
            </a:r>
            <a:br>
              <a:rPr lang="ru-RU" sz="2000" dirty="0" smtClean="0"/>
            </a:br>
            <a:r>
              <a:rPr lang="ru-RU" sz="2000" dirty="0" smtClean="0"/>
              <a:t>(план расположения объекта на местности)</a:t>
            </a:r>
            <a:endParaRPr lang="ru-RU" sz="2000" dirty="0"/>
          </a:p>
        </p:txBody>
      </p:sp>
      <p:pic>
        <p:nvPicPr>
          <p:cNvPr id="4099" name="Picture 3" descr="C:\Users\User\Desktop\план 4 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 rot="16200000">
            <a:off x="2238357" y="-285776"/>
            <a:ext cx="5214974" cy="8501122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3921</TotalTime>
  <Words>1361</Words>
  <Application>Microsoft Office PowerPoint</Application>
  <PresentationFormat>Лист A4 (210x297 мм)</PresentationFormat>
  <Paragraphs>461</Paragraphs>
  <Slides>20</Slides>
  <Notes>6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2" baseType="lpstr">
      <vt:lpstr>Апекс</vt:lpstr>
      <vt:lpstr>Acrobat Document</vt:lpstr>
      <vt:lpstr>Слайд 1</vt:lpstr>
      <vt:lpstr>Слайд 2</vt:lpstr>
      <vt:lpstr>Слайд 3</vt:lpstr>
      <vt:lpstr> ПАСПОРТ ОБЪЕКТА МИНИСТЕРСТВА ОБРАЗОВАНИЯ РД МКОУ «Тотурбийкалинская СОШ им. А.К.Кабардиева с.Тотурбийкала»                                                                         (космический снимок)                                            Широта: 43°15′03″ с.ш.                                                                                                                                                                                           Долгота: 46°35′15″ в.д.                                                                                                                                                                        Высота над уровнем моря: 129 м </vt:lpstr>
      <vt:lpstr>Слайд 5</vt:lpstr>
      <vt:lpstr>Паспорт объекта министерства образования РД МКОУ «Тотурбийкалинская СОШ им.Кабардиева А.К. с.Тотурбийкала» (план эвакуации) </vt:lpstr>
      <vt:lpstr>Паспорт объекта министерства образования РД МКОУ «Тотурбийкалинская СОШ им.Кабардиева А.К. с.Тотурбийкала» (план эвакуации)</vt:lpstr>
      <vt:lpstr>Паспорт объекта министерства образования РД МКОУ «Тотурбийкалинская СОШ им.Кабардиева А.К. с.Тотурбийкала» (план эвакуации)</vt:lpstr>
      <vt:lpstr>Паспорт объекта министерства образования РД МКОУ «Тотурбийкалинская СОШ им.Кабардиева А.К. с.Тотурбийкала» (план расположения объекта на местности)</vt:lpstr>
      <vt:lpstr>Паспорт объекта министерства образования РД МКОУ «Тотурбийкалинская СОШ им.Кабардиева А.К. с.Тотурбийкала» (план чердака объекта)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МЧС</dc:creator>
  <cp:lastModifiedBy>User</cp:lastModifiedBy>
  <cp:revision>342</cp:revision>
  <dcterms:modified xsi:type="dcterms:W3CDTF">2017-12-28T09:23:24Z</dcterms:modified>
</cp:coreProperties>
</file>