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7" r:id="rId2"/>
    <p:sldId id="341" r:id="rId3"/>
    <p:sldId id="331" r:id="rId4"/>
    <p:sldId id="332" r:id="rId5"/>
    <p:sldId id="313" r:id="rId6"/>
    <p:sldId id="333" r:id="rId7"/>
    <p:sldId id="334" r:id="rId8"/>
    <p:sldId id="337" r:id="rId9"/>
    <p:sldId id="335" r:id="rId10"/>
    <p:sldId id="336" r:id="rId11"/>
    <p:sldId id="320" r:id="rId12"/>
    <p:sldId id="321" r:id="rId13"/>
    <p:sldId id="322" r:id="rId14"/>
    <p:sldId id="343" r:id="rId15"/>
    <p:sldId id="345" r:id="rId16"/>
    <p:sldId id="323" r:id="rId17"/>
    <p:sldId id="314" r:id="rId18"/>
    <p:sldId id="340" r:id="rId19"/>
    <p:sldId id="338" r:id="rId20"/>
    <p:sldId id="339" r:id="rId21"/>
  </p:sldIdLst>
  <p:sldSz cx="9906000" cy="6858000" type="A4"/>
  <p:notesSz cx="6669088" cy="9928225"/>
  <p:defaultTextStyle>
    <a:defPPr>
      <a:defRPr lang="ru-RU"/>
    </a:defPPr>
    <a:lvl1pPr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74491" indent="-17457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53744" indent="-39674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32995" indent="-61891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10660" indent="-82520" algn="l" defTabSz="95374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7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1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46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281" algn="l" defTabSz="9140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orient="horz" pos="4169">
          <p15:clr>
            <a:srgbClr val="A4A3A4"/>
          </p15:clr>
        </p15:guide>
        <p15:guide id="3" pos="6033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372929"/>
    <a:srgbClr val="FFFF00"/>
    <a:srgbClr val="2323E3"/>
    <a:srgbClr val="FFCC00"/>
    <a:srgbClr val="9966FF"/>
    <a:srgbClr val="9933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69" autoAdjust="0"/>
    <p:restoredTop sz="98243" autoAdjust="0"/>
  </p:normalViewPr>
  <p:slideViewPr>
    <p:cSldViewPr>
      <p:cViewPr varScale="1">
        <p:scale>
          <a:sx n="113" d="100"/>
          <a:sy n="113" d="100"/>
        </p:scale>
        <p:origin x="-1404" y="-96"/>
      </p:cViewPr>
      <p:guideLst>
        <p:guide orient="horz" pos="799"/>
        <p:guide orient="horz" pos="4169"/>
        <p:guide pos="6033"/>
        <p:guide pos="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C82E2D-4658-41F8-ABE9-8A2826C31470}" type="datetimeFigureOut">
              <a:rPr lang="ru-RU"/>
              <a:pPr>
                <a:defRPr/>
              </a:pPr>
              <a:t>28.12.2017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90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D4363F-C2AB-4700-B718-DED958BF2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9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4491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53744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2995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10660" algn="l" defTabSz="953744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393100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172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0342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28961" algn="l" defTabSz="9572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419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796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980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98" y="4716463"/>
            <a:ext cx="5335893" cy="4468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98" y="4716463"/>
            <a:ext cx="5335893" cy="44688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47700" y="742950"/>
            <a:ext cx="53816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16463"/>
            <a:ext cx="5335588" cy="446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41627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C0B4F-F0F5-46FB-A1DB-E3366F05E8ED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3415E-FC6B-4251-99FC-83BA930520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5B964-F64A-438E-A1B0-F3AFE00FF2B6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3DB87-6A2A-4746-8A19-462B625C3D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F3EA4-16B8-4455-A454-6F7DBAE6B0B4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C5708-8673-4824-853F-F4BDEB53F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24053-5ACC-42FB-B2E2-A8C775755C88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9059B-9587-4611-B8A8-F1B9A7BBE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C6AF2-850F-447B-8A3B-77172E7F812A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pPr>
              <a:defRPr/>
            </a:pPr>
            <a:fld id="{6B09B3F1-C37A-4749-8222-454B9620B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4BC56-3B82-479C-88AB-C2494DD562D6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2578A-2E97-4D9E-BE80-A78DF2799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03F0D-6D1F-4ED3-A9D5-B14B34504120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800F8-48E7-4D47-8152-8EFA04C028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F70AE-FBC3-4C8C-829F-A8FC783D1B9F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4C1E3-B5D0-45ED-8F9B-52C7DED4DD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27C21-65EE-4151-9AA4-C643AF5231C2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9B30B-A258-4BFA-9EA2-75040E46D0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624C5-DD96-41EF-8EA7-D39A54EEBC6B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EC2F1-18D9-40F2-8D7C-15E2E2F23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275A1-2263-4562-9F8E-7DD5139042BC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8BB7-C1B2-45BA-BFFF-9EF760058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C6AF7F-8B23-4216-947A-AFEADD42EA87}" type="datetimeFigureOut">
              <a:rPr lang="ru-RU" smtClean="0"/>
              <a:pPr>
                <a:defRPr/>
              </a:pPr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14BBEB1-D343-4996-AB0C-DCE6FB9C3A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заставка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4"/>
          <p:cNvSpPr txBox="1">
            <a:spLocks/>
          </p:cNvSpPr>
          <p:nvPr/>
        </p:nvSpPr>
        <p:spPr bwMode="auto">
          <a:xfrm>
            <a:off x="0" y="6524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13" tIns="47857" rIns="95713" bIns="47857" anchor="ctr"/>
          <a:lstStyle>
            <a:lvl1pPr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541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5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ПАСПОРТ ОБЪЕКТА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 ОБРАЗОВАНИЯ РД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А.К.Кабардиева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368024 РД Хасавюртовский район с. Тотурбийкала 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5528671"/>
            <a:ext cx="35725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отработку:</a:t>
            </a:r>
          </a:p>
          <a:p>
            <a:pPr eaLnBrk="1" hangingPunct="1"/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Гереев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Абдулхан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Загирович________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pPr eaLnBrk="1" hangingPunct="1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928552-76-61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95744" y="3929066"/>
            <a:ext cx="2643206" cy="857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95744" y="2857496"/>
            <a:ext cx="857256" cy="107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Паспорт объекта министерства образования РД</a:t>
            </a:r>
            <a:br>
              <a:rPr lang="ru-RU" sz="2000" dirty="0" smtClean="0"/>
            </a:br>
            <a:r>
              <a:rPr lang="ru-RU" sz="2000" dirty="0" smtClean="0"/>
              <a:t>МКОУ «Тотурбийкалинская СОШ </a:t>
            </a:r>
            <a:r>
              <a:rPr lang="ru-RU" sz="2000" dirty="0" err="1" smtClean="0"/>
              <a:t>им.Кабардиева</a:t>
            </a:r>
            <a:r>
              <a:rPr lang="ru-RU" sz="2000" dirty="0" smtClean="0"/>
              <a:t> А.К. </a:t>
            </a:r>
            <a:r>
              <a:rPr lang="ru-RU" sz="2000" dirty="0" err="1" smtClean="0"/>
              <a:t>с.Тотурбийкала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(план чердака объекта)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24701" y="1857364"/>
            <a:ext cx="26432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Обработка деревянных конструкций чердачного помещения учебного корпуса №2  не произведена в связи с отсутствием финансовых средств. Учебный корпус №1 относится к 4-ой СО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09596" y="1857364"/>
            <a:ext cx="1214446" cy="307183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809596" y="4286256"/>
            <a:ext cx="121444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0800000">
            <a:off x="809596" y="1857364"/>
            <a:ext cx="121444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>
            <a:stCxn id="48" idx="0"/>
            <a:endCxn id="46" idx="0"/>
          </p:cNvCxnSpPr>
          <p:nvPr/>
        </p:nvCxnSpPr>
        <p:spPr>
          <a:xfrm rot="5400000">
            <a:off x="523844" y="3393281"/>
            <a:ext cx="17859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024042" y="2428868"/>
            <a:ext cx="857256" cy="192882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6" name="Равнобедренный треугольник 55"/>
          <p:cNvSpPr/>
          <p:nvPr/>
        </p:nvSpPr>
        <p:spPr>
          <a:xfrm rot="5400000">
            <a:off x="1952604" y="2500306"/>
            <a:ext cx="357190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rot="16200000">
            <a:off x="2604512" y="2505536"/>
            <a:ext cx="357190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>
            <a:off x="1952604" y="4071942"/>
            <a:ext cx="357190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200000">
            <a:off x="2595546" y="4071942"/>
            <a:ext cx="357190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>
            <a:stCxn id="56" idx="0"/>
            <a:endCxn id="57" idx="0"/>
          </p:cNvCxnSpPr>
          <p:nvPr/>
        </p:nvCxnSpPr>
        <p:spPr>
          <a:xfrm>
            <a:off x="2238356" y="2607463"/>
            <a:ext cx="437594" cy="52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8" idx="0"/>
            <a:endCxn id="59" idx="0"/>
          </p:cNvCxnSpPr>
          <p:nvPr/>
        </p:nvCxnSpPr>
        <p:spPr>
          <a:xfrm>
            <a:off x="2238356" y="4179099"/>
            <a:ext cx="4286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8" idx="2"/>
          </p:cNvCxnSpPr>
          <p:nvPr/>
        </p:nvCxnSpPr>
        <p:spPr>
          <a:xfrm rot="10800000" flipH="1">
            <a:off x="2024042" y="4000504"/>
            <a:ext cx="7858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6" idx="4"/>
          </p:cNvCxnSpPr>
          <p:nvPr/>
        </p:nvCxnSpPr>
        <p:spPr>
          <a:xfrm rot="10800000" flipH="1">
            <a:off x="2024042" y="2786058"/>
            <a:ext cx="8572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2881298" y="2786058"/>
            <a:ext cx="857256" cy="21431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10800000">
            <a:off x="2881298" y="2786058"/>
            <a:ext cx="857256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>
            <a:off x="2881298" y="4429132"/>
            <a:ext cx="857256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>
            <a:stCxn id="76" idx="0"/>
          </p:cNvCxnSpPr>
          <p:nvPr/>
        </p:nvCxnSpPr>
        <p:spPr>
          <a:xfrm rot="5400000">
            <a:off x="2738422" y="3857628"/>
            <a:ext cx="11430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881694" y="2857496"/>
            <a:ext cx="857256" cy="1071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4095744" y="2857496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 flipV="1">
            <a:off x="4095744" y="3714752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 flipV="1">
            <a:off x="5881694" y="3714752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flipV="1">
            <a:off x="5881694" y="2857496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 flipV="1">
            <a:off x="3774273" y="4250537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 flipV="1">
            <a:off x="6203165" y="4250537"/>
            <a:ext cx="857256" cy="214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>
            <a:stCxn id="24" idx="0"/>
          </p:cNvCxnSpPr>
          <p:nvPr/>
        </p:nvCxnSpPr>
        <p:spPr>
          <a:xfrm rot="5400000">
            <a:off x="4202901" y="3393281"/>
            <a:ext cx="6429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7" idx="0"/>
          </p:cNvCxnSpPr>
          <p:nvPr/>
        </p:nvCxnSpPr>
        <p:spPr>
          <a:xfrm rot="5400000">
            <a:off x="5988851" y="3393281"/>
            <a:ext cx="6429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0"/>
            <a:endCxn id="29" idx="0"/>
          </p:cNvCxnSpPr>
          <p:nvPr/>
        </p:nvCxnSpPr>
        <p:spPr>
          <a:xfrm>
            <a:off x="4310058" y="4357694"/>
            <a:ext cx="22145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0311920"/>
              </p:ext>
            </p:extLst>
          </p:nvPr>
        </p:nvGraphicFramePr>
        <p:xfrm>
          <a:off x="93666" y="998540"/>
          <a:ext cx="9720263" cy="7057367"/>
        </p:xfrm>
        <a:graphic>
          <a:graphicData uri="http://schemas.openxmlformats.org/drawingml/2006/table">
            <a:tbl>
              <a:tblPr/>
              <a:tblGrid>
                <a:gridCol w="610865"/>
                <a:gridCol w="5692928"/>
                <a:gridCol w="3416470"/>
              </a:tblGrid>
              <a:tr h="634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 степень огнестойкости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тех персонал – 65ч.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Уч-ся – 454 ч.</a:t>
                      </a:r>
                    </a:p>
                  </a:txBody>
                  <a:tcPr marL="99052" marR="99052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3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9,90* 78*25*35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этаж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19,4*33,4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8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2" marR="9905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274009"/>
              </p:ext>
            </p:extLst>
          </p:nvPr>
        </p:nvGraphicFramePr>
        <p:xfrm>
          <a:off x="96098" y="999399"/>
          <a:ext cx="9713461" cy="5765920"/>
        </p:xfrm>
        <a:graphic>
          <a:graphicData uri="http://schemas.openxmlformats.org/drawingml/2006/table">
            <a:tbl>
              <a:tblPr/>
              <a:tblGrid>
                <a:gridCol w="608433"/>
                <a:gridCol w="5688632"/>
                <a:gridCol w="3416396"/>
              </a:tblGrid>
              <a:tr h="629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0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 в первом учебном корпусе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5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70761" marR="70761" marT="32652" marB="32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761" marR="70761" marT="32652" marB="326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435609"/>
              </p:ext>
            </p:extLst>
          </p:nvPr>
        </p:nvGraphicFramePr>
        <p:xfrm>
          <a:off x="71947" y="987912"/>
          <a:ext cx="9753323" cy="5810553"/>
        </p:xfrm>
        <a:graphic>
          <a:graphicData uri="http://schemas.openxmlformats.org/drawingml/2006/table">
            <a:tbl>
              <a:tblPr/>
              <a:tblGrid>
                <a:gridCol w="612832"/>
                <a:gridCol w="5730943"/>
                <a:gridCol w="3409548"/>
              </a:tblGrid>
              <a:tr h="6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дымоудаления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6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1:80тонн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L="99057" marR="9905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-1" y="957036"/>
          <a:ext cx="9906002" cy="5900965"/>
        </p:xfrm>
        <a:graphic>
          <a:graphicData uri="http://schemas.openxmlformats.org/drawingml/2006/table">
            <a:tbl>
              <a:tblPr/>
              <a:tblGrid>
                <a:gridCol w="825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9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0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5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60" marR="99060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9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«Гранд магистр 4». Сигнал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выведен на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улицу и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внутрь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здадиния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(мобильная)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3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545" name="Text Box 65"/>
          <p:cNvSpPr txBox="1">
            <a:spLocks noChangeArrowheads="1"/>
          </p:cNvSpPr>
          <p:nvPr/>
        </p:nvSpPr>
        <p:spPr bwMode="auto">
          <a:xfrm>
            <a:off x="9305302" y="0"/>
            <a:ext cx="497227" cy="2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09" tIns="34205" rIns="68409" bIns="34205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 dirty="0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0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28" tIns="41315" rIns="82628" bIns="413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Кабардиева А.К </a:t>
            </a:r>
            <a:r>
              <a:rPr lang="ru-RU" sz="16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407727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-1" y="957036"/>
          <a:ext cx="9906002" cy="5900965"/>
        </p:xfrm>
        <a:graphic>
          <a:graphicData uri="http://schemas.openxmlformats.org/drawingml/2006/table">
            <a:tbl>
              <a:tblPr/>
              <a:tblGrid>
                <a:gridCol w="825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29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50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3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60" marR="99060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9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</a:p>
                  </a:txBody>
                  <a:tcPr marL="99060" marR="99060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2565" name="Text Box 65"/>
          <p:cNvSpPr txBox="1">
            <a:spLocks noChangeArrowheads="1"/>
          </p:cNvSpPr>
          <p:nvPr/>
        </p:nvSpPr>
        <p:spPr bwMode="auto">
          <a:xfrm>
            <a:off x="9305302" y="0"/>
            <a:ext cx="497227" cy="2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09" tIns="34205" rIns="68409" bIns="34205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000" b="1" dirty="0"/>
              <a:t>п. 3.5.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628" tIns="41315" rIns="82628" bIns="41315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ПАСПОРТ ОБЪЕКТА МИНИСТЕРСТВА ОБАЗОВАНИЯ И НАУКИ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Кабардиева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</p:spTree>
    <p:extLst>
      <p:ext uri="{BB962C8B-B14F-4D97-AF65-F5344CB8AC3E}">
        <p14:creationId xmlns="" xmlns:p14="http://schemas.microsoft.com/office/powerpoint/2010/main" val="52216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77301"/>
              </p:ext>
            </p:extLst>
          </p:nvPr>
        </p:nvGraphicFramePr>
        <p:xfrm>
          <a:off x="63852" y="989347"/>
          <a:ext cx="9777601" cy="2486518"/>
        </p:xfrm>
        <a:graphic>
          <a:graphicData uri="http://schemas.openxmlformats.org/drawingml/2006/table">
            <a:tbl>
              <a:tblPr/>
              <a:tblGrid>
                <a:gridCol w="610357"/>
                <a:gridCol w="5686584"/>
                <a:gridCol w="3480660"/>
              </a:tblGrid>
              <a:tr h="63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99057" marR="99057" marT="45690" marB="456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0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ПГ- расстояние 20 м.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 ВЭРС- ПК».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Сигнал выведен на фасад здания. </a:t>
                      </a:r>
                    </a:p>
                  </a:txBody>
                  <a:tcPr marL="99057" marR="99057"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264263"/>
              </p:ext>
            </p:extLst>
          </p:nvPr>
        </p:nvGraphicFramePr>
        <p:xfrm>
          <a:off x="128591" y="1021719"/>
          <a:ext cx="9648825" cy="4325941"/>
        </p:xfrm>
        <a:graphic>
          <a:graphicData uri="http://schemas.openxmlformats.org/drawingml/2006/table">
            <a:tbl>
              <a:tblPr/>
              <a:tblGrid>
                <a:gridCol w="602975"/>
                <a:gridCol w="2187311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30.03.2016г.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 по Хасавюртовскому району.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 </a:t>
                      </a:r>
                      <a:r>
                        <a:rPr kumimoji="0" 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36</a:t>
                      </a: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/1/1</a:t>
                      </a:r>
                      <a:r>
                        <a:rPr kumimoji="0" 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30.03.2016г.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А.К.Кабардиева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проверки надзорными органами)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1264263"/>
              </p:ext>
            </p:extLst>
          </p:nvPr>
        </p:nvGraphicFramePr>
        <p:xfrm>
          <a:off x="128591" y="1021719"/>
          <a:ext cx="9648825" cy="4325941"/>
        </p:xfrm>
        <a:graphic>
          <a:graphicData uri="http://schemas.openxmlformats.org/drawingml/2006/table">
            <a:tbl>
              <a:tblPr/>
              <a:tblGrid>
                <a:gridCol w="752443"/>
                <a:gridCol w="2037843"/>
                <a:gridCol w="3178436"/>
                <a:gridCol w="3680103"/>
              </a:tblGrid>
              <a:tr h="52840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 работники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30.03.2016г.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ОНД  по Хасавюртовскому району.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Предписание </a:t>
                      </a:r>
                      <a:r>
                        <a:rPr kumimoji="0" 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36</a:t>
                      </a:r>
                      <a:r>
                        <a:rPr kumimoji="0" lang="en-US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/1/1</a:t>
                      </a:r>
                      <a:r>
                        <a:rPr kumimoji="0" 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30.03.2016г.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339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206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516" marR="2751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А.К.Кабардиева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учёта работников ОУ)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01\Desktop\й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76" y="142852"/>
            <a:ext cx="650085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38092" y="142852"/>
          <a:ext cx="9429817" cy="6500858"/>
        </p:xfrm>
        <a:graphic>
          <a:graphicData uri="http://schemas.openxmlformats.org/presentationml/2006/ole">
            <p:oleObj spid="_x0000_s1028" name="Acrobat Document" r:id="rId3" imgW="8029431" imgH="5686200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1\Desktop\к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04" y="285728"/>
            <a:ext cx="571504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А.К.Кабардиева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8315"/>
              </p:ext>
            </p:extLst>
          </p:nvPr>
        </p:nvGraphicFramePr>
        <p:xfrm>
          <a:off x="236579" y="1124744"/>
          <a:ext cx="9468950" cy="3179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3407"/>
                <a:gridCol w="655543"/>
              </a:tblGrid>
              <a:tr h="5067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5792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5770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расположения объекта на местности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План-эвакуации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2585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9377">
                <a:tc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 учета проверки надзорными органами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6168">
                <a:tc gridSpan="2">
                  <a:txBody>
                    <a:bodyPr/>
                    <a:lstStyle/>
                    <a:p>
                      <a:pPr marL="3810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80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453066" y="3143248"/>
            <a:ext cx="571504" cy="714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3066" y="3143248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4176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>
            <a:normAutofit fontScale="90000"/>
          </a:bodyPr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8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800" u="sng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А.К.Кабардиева</a:t>
            </a:r>
            <a:r>
              <a:rPr lang="ru-RU" sz="18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8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(космический снимок)                                            </a:t>
            </a:r>
            <a:r>
              <a:rPr lang="ru-RU" sz="1300" dirty="0" smtClean="0">
                <a:solidFill>
                  <a:srgbClr val="FF0000"/>
                </a:solidFill>
              </a:rPr>
              <a:t>Широта: 43°15′03″ </a:t>
            </a:r>
            <a:r>
              <a:rPr lang="ru-RU" sz="1300" dirty="0" err="1" smtClean="0">
                <a:solidFill>
                  <a:srgbClr val="FF0000"/>
                </a:solidFill>
              </a:rPr>
              <a:t>с.ш</a:t>
            </a:r>
            <a:r>
              <a:rPr lang="ru-RU" sz="1300" dirty="0" smtClean="0">
                <a:solidFill>
                  <a:srgbClr val="FF0000"/>
                </a:solidFill>
              </a:rPr>
              <a:t>. </a:t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Долгота: 46°35′15″ в.д. </a:t>
            </a:r>
            <a:br>
              <a:rPr lang="ru-RU" sz="1300" dirty="0" smtClean="0">
                <a:solidFill>
                  <a:srgbClr val="FF0000"/>
                </a:solidFill>
              </a:rPr>
            </a:br>
            <a:r>
              <a:rPr lang="ru-RU" sz="13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Высота над уровнем моря: 129 м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5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001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28736"/>
            <a:ext cx="9906000" cy="54292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09596" y="2000240"/>
            <a:ext cx="49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9596" y="29289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2407" y="24288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66786" y="2428868"/>
            <a:ext cx="46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58800" y="4214818"/>
          <a:ext cx="3965572" cy="2377440"/>
        </p:xfrm>
        <a:graphic>
          <a:graphicData uri="http://schemas.openxmlformats.org/drawingml/2006/table">
            <a:tbl>
              <a:tblPr/>
              <a:tblGrid>
                <a:gridCol w="3965572"/>
              </a:tblGrid>
              <a:tr h="228601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МКОУ «</a:t>
                      </a:r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Тотурбийкалинская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 СОШ им. </a:t>
                      </a:r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Кабардиева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 А.К.</a:t>
                      </a:r>
                    </a:p>
                    <a:p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с.Тотурбийкала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»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368024 РД Хасавюртовский район</a:t>
                      </a:r>
                    </a:p>
                    <a:p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с.Тотурбийкала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</a:p>
                    <a:p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Эл.адрес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Toturbijkala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_</a:t>
                      </a: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sosh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@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mail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.</a:t>
                      </a:r>
                      <a:r>
                        <a:rPr lang="en-US" sz="1100" b="1" dirty="0" err="1" smtClean="0">
                          <a:solidFill>
                            <a:srgbClr val="FFFF00"/>
                          </a:solidFill>
                        </a:rPr>
                        <a:t>ru</a:t>
                      </a:r>
                      <a:endParaRPr lang="ru-RU" sz="1100" b="1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sz="1100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Глава МО «</a:t>
                      </a:r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</a:rPr>
                        <a:t>с.Тотурбийкала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»</a:t>
                      </a:r>
                    </a:p>
                    <a:p>
                      <a:r>
                        <a:rPr lang="ru-RU" sz="1100" b="1" dirty="0" smtClean="0">
                          <a:solidFill>
                            <a:srgbClr val="FFFF00"/>
                          </a:solidFill>
                        </a:rPr>
                        <a:t>Акаев Н.С. Тел. 8(989)475-55-35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Главный врач участковой больницы с. </a:t>
                      </a:r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Эндирей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Атохов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</a:p>
                    <a:p>
                      <a:pPr algn="ctr"/>
                      <a:r>
                        <a:rPr lang="ru-RU" sz="11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моб</a:t>
                      </a:r>
                      <a:r>
                        <a:rPr lang="ru-RU" sz="11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8 (928) 276 43 89</a:t>
                      </a:r>
                    </a:p>
                    <a:p>
                      <a:endParaRPr lang="ru-RU" sz="1100" dirty="0" smtClean="0"/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342467" y="3090333"/>
          <a:ext cx="719666" cy="812800"/>
        </p:xfrm>
        <a:graphic>
          <a:graphicData uri="http://schemas.openxmlformats.org/drawingml/2006/table">
            <a:tbl>
              <a:tblPr/>
              <a:tblGrid>
                <a:gridCol w="719666"/>
              </a:tblGrid>
              <a:tr h="81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V="1">
            <a:off x="4524372" y="3857628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Счетверенная стрелка 24"/>
          <p:cNvSpPr/>
          <p:nvPr/>
        </p:nvSpPr>
        <p:spPr>
          <a:xfrm rot="19040362">
            <a:off x="8453462" y="5500702"/>
            <a:ext cx="857256" cy="930400"/>
          </a:xfrm>
          <a:prstGeom prst="quad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9148" y="5357826"/>
            <a:ext cx="565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9239280" y="628652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8239148" y="628652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239280" y="5429264"/>
            <a:ext cx="48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1\Desktop\Безымянный9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9906000" cy="5091128"/>
          </a:xfrm>
          <a:prstGeom prst="rect">
            <a:avLst/>
          </a:prstGeom>
          <a:noFill/>
        </p:spPr>
      </p:pic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0" y="6803"/>
            <a:ext cx="9906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МКОУ «Тотурбийкалинская СОШ им.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Кабардиева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А.К </a:t>
            </a:r>
            <a:r>
              <a:rPr lang="ru-RU" sz="1500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с.Тотурбийкала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550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0237481"/>
              </p:ext>
            </p:extLst>
          </p:nvPr>
        </p:nvGraphicFramePr>
        <p:xfrm>
          <a:off x="0" y="5500703"/>
          <a:ext cx="9896858" cy="1575036"/>
        </p:xfrm>
        <a:graphic>
          <a:graphicData uri="http://schemas.openxmlformats.org/drawingml/2006/table">
            <a:tbl>
              <a:tblPr/>
              <a:tblGrid>
                <a:gridCol w="879720"/>
                <a:gridCol w="879720"/>
                <a:gridCol w="813392"/>
                <a:gridCol w="616153"/>
                <a:gridCol w="1085689"/>
                <a:gridCol w="907649"/>
                <a:gridCol w="1745477"/>
                <a:gridCol w="1741986"/>
                <a:gridCol w="1227072"/>
              </a:tblGrid>
              <a:tr h="242132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68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постр-ки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компл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людей / персонала в здании (чел.)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людей / персонала находящихся в здании круглосуточно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89219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1983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1950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9,90* 78*25*35 метров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19,4*33,4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2300 м</a:t>
                      </a:r>
                      <a:r>
                        <a:rPr kumimoji="0" lang="ru-RU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33/209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3/1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245" marR="7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2" name="TextBox 36"/>
          <p:cNvSpPr txBox="1">
            <a:spLocks noChangeArrowheads="1"/>
          </p:cNvSpPr>
          <p:nvPr/>
        </p:nvSpPr>
        <p:spPr bwMode="auto">
          <a:xfrm>
            <a:off x="277758" y="1071547"/>
            <a:ext cx="3392877" cy="1821981"/>
          </a:xfrm>
          <a:prstGeom prst="rect">
            <a:avLst/>
          </a:prstGeom>
          <a:solidFill>
            <a:srgbClr val="D9D9D9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27954" tIns="63980" rIns="127954" bIns="63980">
            <a:spAutoFit/>
          </a:bodyPr>
          <a:lstStyle>
            <a:defPPr>
              <a:defRPr lang="ru-RU"/>
            </a:defPPr>
            <a:lvl1pPr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276350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16113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555875" indent="1588" algn="l" defTabSz="127635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населенного пункта:</a:t>
            </a:r>
          </a:p>
          <a:p>
            <a:pPr>
              <a:defRPr/>
            </a:pP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площадь территории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–2,1 </a:t>
            </a:r>
            <a:r>
              <a:rPr lang="ru-RU" sz="1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км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количество 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проживающего населения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3500  чел. </a:t>
            </a:r>
          </a:p>
          <a:p>
            <a:pPr lvl="0"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(из них детей 820) </a:t>
            </a:r>
          </a:p>
          <a:p>
            <a:pPr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количество домов –496 (из них нежилых 0);</a:t>
            </a:r>
          </a:p>
          <a:p>
            <a:pPr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социально-значимых объектов </a:t>
            </a:r>
            <a:r>
              <a:rPr lang="ru-R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4;</a:t>
            </a:r>
            <a:endParaRPr lang="ru-RU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котельных – 1;</a:t>
            </a:r>
          </a:p>
          <a:p>
            <a:pPr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д/к – 1</a:t>
            </a:r>
          </a:p>
          <a:p>
            <a:pPr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детский сад – 1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 – 1</a:t>
            </a:r>
          </a:p>
          <a:p>
            <a:pPr>
              <a:buFontTx/>
              <a:buChar char="-"/>
              <a:defRPr/>
            </a:pP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ФАП - 1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7167579" y="3071812"/>
            <a:ext cx="32206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.</a:t>
            </a:r>
            <a:r>
              <a:rPr lang="ru-RU" sz="800" b="1" dirty="0" smtClean="0"/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Начальник РОВД по Хасавюртовскому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району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err="1" smtClean="0">
                <a:solidFill>
                  <a:schemeClr val="bg1"/>
                </a:solidFill>
              </a:rPr>
              <a:t>Алибеков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Арсланбек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</a:rPr>
              <a:t>Абдулмажидович</a:t>
            </a:r>
            <a:r>
              <a:rPr lang="ru-RU" sz="1000" b="1" dirty="0" smtClean="0">
                <a:solidFill>
                  <a:schemeClr val="bg1"/>
                </a:solidFill>
              </a:rPr>
              <a:t/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раб.тел.99-47-40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err="1" smtClean="0">
                <a:solidFill>
                  <a:schemeClr val="bg1"/>
                </a:solidFill>
              </a:rPr>
              <a:t>деж.часть</a:t>
            </a:r>
            <a:r>
              <a:rPr lang="ru-RU" sz="1000" b="1" dirty="0" smtClean="0">
                <a:solidFill>
                  <a:schemeClr val="bg1"/>
                </a:solidFill>
              </a:rPr>
              <a:t>. 8-928-989-19-39</a:t>
            </a:r>
          </a:p>
          <a:p>
            <a:endParaRPr lang="ru-RU" sz="800" dirty="0"/>
          </a:p>
        </p:txBody>
      </p:sp>
      <p:sp>
        <p:nvSpPr>
          <p:cNvPr id="145" name="TextBox 144"/>
          <p:cNvSpPr txBox="1"/>
          <p:nvPr/>
        </p:nvSpPr>
        <p:spPr>
          <a:xfrm>
            <a:off x="7881959" y="4286258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517" y="-154789"/>
            <a:ext cx="642942" cy="15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001\Desktop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2" y="3571876"/>
            <a:ext cx="1428760" cy="1214446"/>
          </a:xfrm>
          <a:prstGeom prst="rect">
            <a:avLst/>
          </a:prstGeom>
          <a:noFill/>
        </p:spPr>
      </p:pic>
      <p:pic>
        <p:nvPicPr>
          <p:cNvPr id="21" name="Picture 5" descr="http://www.siapress.ru/images/news/2011/05/12/828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54" y="3714752"/>
            <a:ext cx="1643574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95216" y="4500570"/>
            <a:ext cx="2143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Начальник ПЧ-11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майор </a:t>
            </a:r>
            <a:r>
              <a:rPr lang="ru-RU" sz="1000" b="1" dirty="0" err="1" smtClean="0">
                <a:solidFill>
                  <a:schemeClr val="bg1"/>
                </a:solidFill>
              </a:rPr>
              <a:t>вн.сл</a:t>
            </a:r>
            <a:r>
              <a:rPr lang="ru-RU" sz="1000" b="1" dirty="0" smtClean="0">
                <a:solidFill>
                  <a:schemeClr val="bg1"/>
                </a:solidFill>
              </a:rPr>
              <a:t>.  </a:t>
            </a:r>
            <a:r>
              <a:rPr lang="ru-RU" sz="1000" b="1" dirty="0" err="1" smtClean="0">
                <a:solidFill>
                  <a:schemeClr val="bg1"/>
                </a:solidFill>
              </a:rPr>
              <a:t>Абдулаев</a:t>
            </a:r>
            <a:r>
              <a:rPr lang="ru-RU" sz="1000" b="1" dirty="0" smtClean="0">
                <a:solidFill>
                  <a:schemeClr val="bg1"/>
                </a:solidFill>
              </a:rPr>
              <a:t> Ш.М.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err="1" smtClean="0">
                <a:solidFill>
                  <a:schemeClr val="bg1"/>
                </a:solidFill>
              </a:rPr>
              <a:t>моб</a:t>
            </a:r>
            <a:r>
              <a:rPr lang="ru-RU" sz="1000" b="1" dirty="0" smtClean="0">
                <a:solidFill>
                  <a:schemeClr val="bg1"/>
                </a:solidFill>
              </a:rPr>
              <a:t>. 8-928-673-65-82</a:t>
            </a:r>
            <a:br>
              <a:rPr lang="ru-RU" sz="1000" b="1" dirty="0" smtClean="0">
                <a:solidFill>
                  <a:schemeClr val="bg1"/>
                </a:solidFill>
              </a:rPr>
            </a:br>
            <a:r>
              <a:rPr lang="ru-RU" sz="1000" b="1" dirty="0" smtClean="0">
                <a:solidFill>
                  <a:schemeClr val="bg1"/>
                </a:solidFill>
              </a:rPr>
              <a:t>диспетчерская 8-928-544-01-12</a:t>
            </a:r>
          </a:p>
          <a:p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24042" y="4429132"/>
            <a:ext cx="50006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ПЧ-11</a:t>
            </a:r>
            <a:endParaRPr lang="ru-RU" sz="800" dirty="0"/>
          </a:p>
        </p:txBody>
      </p:sp>
      <p:sp>
        <p:nvSpPr>
          <p:cNvPr id="26" name="Line 58"/>
          <p:cNvSpPr>
            <a:spLocks noChangeShapeType="1"/>
          </p:cNvSpPr>
          <p:nvPr/>
        </p:nvSpPr>
        <p:spPr bwMode="auto">
          <a:xfrm>
            <a:off x="2524108" y="4429132"/>
            <a:ext cx="0" cy="439737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 type="none"/>
            <a:tailEnd type="oval"/>
          </a:ln>
        </p:spPr>
        <p:txBody>
          <a:bodyPr wrap="none" anchor="ctr"/>
          <a:lstStyle/>
          <a:p>
            <a:pPr defTabSz="953744">
              <a:defRPr/>
            </a:pPr>
            <a:endParaRPr lang="ru-RU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9082" y="1030212"/>
            <a:ext cx="1785950" cy="112083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7" descr="https://86.mvd.ru/upload/site82/document_news/jbSAtAhVcH-400x2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0520" y="3857628"/>
            <a:ext cx="1500198" cy="149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5238752" y="2143116"/>
            <a:ext cx="2500330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238752" y="4786322"/>
            <a:ext cx="257176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1" idx="3"/>
          </p:cNvCxnSpPr>
          <p:nvPr/>
        </p:nvCxnSpPr>
        <p:spPr>
          <a:xfrm rot="10800000">
            <a:off x="1810228" y="4087022"/>
            <a:ext cx="1999764" cy="699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5810" y="1142983"/>
            <a:ext cx="1428760" cy="98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7" name="Прямая со стрелкой 36"/>
          <p:cNvCxnSpPr/>
          <p:nvPr/>
        </p:nvCxnSpPr>
        <p:spPr>
          <a:xfrm rot="5400000" flipH="1" flipV="1">
            <a:off x="3952868" y="250030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09860" y="4572008"/>
            <a:ext cx="63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15км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1430" y="2714620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200м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81761" y="2428868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4км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24636" y="471488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13,6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3396" y="2285992"/>
            <a:ext cx="171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Больница с. </a:t>
            </a:r>
            <a:r>
              <a:rPr lang="ru-RU" sz="1200" dirty="0" err="1" smtClean="0">
                <a:solidFill>
                  <a:schemeClr val="bg1"/>
                </a:solidFill>
              </a:rPr>
              <a:t>Эндирей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2143117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Администрация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Паспорт объекта министерства образования РД</a:t>
            </a:r>
            <a:br>
              <a:rPr lang="ru-RU" sz="2000" dirty="0" smtClean="0"/>
            </a:br>
            <a:r>
              <a:rPr lang="ru-RU" sz="2000" dirty="0" smtClean="0"/>
              <a:t>МКОУ «Тотурбийкалинская СОШ </a:t>
            </a:r>
            <a:r>
              <a:rPr lang="ru-RU" sz="2000" dirty="0" err="1" smtClean="0"/>
              <a:t>им.Кабардиева</a:t>
            </a:r>
            <a:r>
              <a:rPr lang="ru-RU" sz="2000" dirty="0" smtClean="0"/>
              <a:t> А.К. </a:t>
            </a:r>
            <a:r>
              <a:rPr lang="ru-RU" sz="2000" dirty="0" err="1" smtClean="0"/>
              <a:t>с.Тотурбийкала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(план эвакуации)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User\Desktop\план\IMG_6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3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Паспорт объекта министерства образования РД</a:t>
            </a:r>
            <a:br>
              <a:rPr lang="ru-RU" sz="2000" dirty="0" smtClean="0"/>
            </a:br>
            <a:r>
              <a:rPr lang="ru-RU" sz="2000" dirty="0" smtClean="0"/>
              <a:t>МКОУ «Тотурбийкалинская СОШ </a:t>
            </a:r>
            <a:r>
              <a:rPr lang="ru-RU" sz="2000" dirty="0" err="1" smtClean="0"/>
              <a:t>им.Кабардиева</a:t>
            </a:r>
            <a:r>
              <a:rPr lang="ru-RU" sz="2000" dirty="0" smtClean="0"/>
              <a:t> А.К. </a:t>
            </a:r>
            <a:r>
              <a:rPr lang="ru-RU" sz="2000" dirty="0" err="1" smtClean="0"/>
              <a:t>с.Тотурбийкала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(план эвакуации)</a:t>
            </a:r>
            <a:endParaRPr lang="ru-RU" sz="2000" dirty="0"/>
          </a:p>
        </p:txBody>
      </p:sp>
      <p:pic>
        <p:nvPicPr>
          <p:cNvPr id="3074" name="Picture 2" descr="C:\Users\User\Desktop\план\IMG_6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3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Паспорт объекта министерства образования РД</a:t>
            </a:r>
            <a:br>
              <a:rPr lang="ru-RU" sz="2000" dirty="0" smtClean="0"/>
            </a:br>
            <a:r>
              <a:rPr lang="ru-RU" sz="2000" dirty="0" smtClean="0"/>
              <a:t>МКОУ «</a:t>
            </a:r>
            <a:r>
              <a:rPr lang="ru-RU" sz="2000" dirty="0" err="1" smtClean="0"/>
              <a:t>Тотурбийкалинская</a:t>
            </a:r>
            <a:r>
              <a:rPr lang="ru-RU" sz="2000" dirty="0" smtClean="0"/>
              <a:t> СОШ </a:t>
            </a:r>
            <a:r>
              <a:rPr lang="ru-RU" sz="2000" dirty="0" err="1" smtClean="0"/>
              <a:t>им.Кабардиева</a:t>
            </a:r>
            <a:r>
              <a:rPr lang="ru-RU" sz="2000" dirty="0" smtClean="0"/>
              <a:t> А.К. </a:t>
            </a:r>
            <a:r>
              <a:rPr lang="ru-RU" sz="2000" dirty="0" err="1" smtClean="0"/>
              <a:t>с.Тотурбийкала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(план эвакуации)</a:t>
            </a:r>
            <a:endParaRPr lang="ru-RU" sz="2000" dirty="0"/>
          </a:p>
        </p:txBody>
      </p:sp>
      <p:pic>
        <p:nvPicPr>
          <p:cNvPr id="46082" name="Picture 2" descr="C:\Картинки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9" y="1428736"/>
            <a:ext cx="907262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Паспорт объекта министерства образования РД</a:t>
            </a:r>
            <a:br>
              <a:rPr lang="ru-RU" sz="2000" dirty="0" smtClean="0"/>
            </a:br>
            <a:r>
              <a:rPr lang="ru-RU" sz="2000" dirty="0" smtClean="0"/>
              <a:t>МКОУ «Тотурбийкалинская СОШ </a:t>
            </a:r>
            <a:r>
              <a:rPr lang="ru-RU" sz="2000" dirty="0" err="1" smtClean="0"/>
              <a:t>им.Кабардиева</a:t>
            </a:r>
            <a:r>
              <a:rPr lang="ru-RU" sz="2000" dirty="0" smtClean="0"/>
              <a:t> А.К. </a:t>
            </a:r>
            <a:r>
              <a:rPr lang="ru-RU" sz="2000" dirty="0" err="1" smtClean="0"/>
              <a:t>с.Тотурбийкала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(план расположения объекта на местности)</a:t>
            </a:r>
            <a:endParaRPr lang="ru-RU" sz="2000" dirty="0"/>
          </a:p>
        </p:txBody>
      </p:sp>
      <p:pic>
        <p:nvPicPr>
          <p:cNvPr id="4099" name="Picture 3" descr="C:\Users\User\Desktop\план 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2238357" y="-285776"/>
            <a:ext cx="5214974" cy="85011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3921</TotalTime>
  <Words>1361</Words>
  <Application>Microsoft Office PowerPoint</Application>
  <PresentationFormat>Лист A4 (210x297 мм)</PresentationFormat>
  <Paragraphs>461</Paragraphs>
  <Slides>20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Апекс</vt:lpstr>
      <vt:lpstr>Acrobat Document</vt:lpstr>
      <vt:lpstr>Слайд 1</vt:lpstr>
      <vt:lpstr>Слайд 2</vt:lpstr>
      <vt:lpstr>Слайд 3</vt:lpstr>
      <vt:lpstr> ПАСПОРТ ОБЪЕКТА МИНИСТЕРСТВА ОБРАЗОВАНИЯ РД МКОУ «Тотурбийкалинская СОШ им. А.К.Кабардиева с.Тотурбийкала»                                                                         (космический снимок)                                            Широта: 43°15′03″ с.ш.                                                                                                                                                                                           Долгота: 46°35′15″ в.д.                                                                                                                                                                        Высота над уровнем моря: 129 м </vt:lpstr>
      <vt:lpstr>Слайд 5</vt:lpstr>
      <vt:lpstr>Паспорт объекта министерства образования РД МКОУ «Тотурбийкалинская СОШ им.Кабардиева А.К. с.Тотурбийкала» (план эвакуации) </vt:lpstr>
      <vt:lpstr>Паспорт объекта министерства образования РД МКОУ «Тотурбийкалинская СОШ им.Кабардиева А.К. с.Тотурбийкала» (план эвакуации)</vt:lpstr>
      <vt:lpstr>Паспорт объекта министерства образования РД МКОУ «Тотурбийкалинская СОШ им.Кабардиева А.К. с.Тотурбийкала» (план эвакуации)</vt:lpstr>
      <vt:lpstr>Паспорт объекта министерства образования РД МКОУ «Тотурбийкалинская СОШ им.Кабардиева А.К. с.Тотурбийкала» (план расположения объекта на местности)</vt:lpstr>
      <vt:lpstr>Паспорт объекта министерства образования РД МКОУ «Тотурбийкалинская СОШ им.Кабардиева А.К. с.Тотурбийкала» (план чердака объекта)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МЧС</dc:creator>
  <cp:lastModifiedBy>User</cp:lastModifiedBy>
  <cp:revision>342</cp:revision>
  <dcterms:modified xsi:type="dcterms:W3CDTF">2017-12-28T09:23:24Z</dcterms:modified>
</cp:coreProperties>
</file>